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31"/>
  </p:notesMasterIdLst>
  <p:sldIdLst>
    <p:sldId id="260" r:id="rId2"/>
    <p:sldId id="263" r:id="rId3"/>
    <p:sldId id="454" r:id="rId4"/>
    <p:sldId id="455" r:id="rId5"/>
    <p:sldId id="456" r:id="rId6"/>
    <p:sldId id="399" r:id="rId7"/>
    <p:sldId id="472" r:id="rId8"/>
    <p:sldId id="473" r:id="rId9"/>
    <p:sldId id="468" r:id="rId10"/>
    <p:sldId id="470" r:id="rId11"/>
    <p:sldId id="471" r:id="rId12"/>
    <p:sldId id="469" r:id="rId13"/>
    <p:sldId id="457" r:id="rId14"/>
    <p:sldId id="462" r:id="rId15"/>
    <p:sldId id="463" r:id="rId16"/>
    <p:sldId id="464" r:id="rId17"/>
    <p:sldId id="465" r:id="rId18"/>
    <p:sldId id="475" r:id="rId19"/>
    <p:sldId id="466" r:id="rId20"/>
    <p:sldId id="467" r:id="rId21"/>
    <p:sldId id="458" r:id="rId22"/>
    <p:sldId id="459" r:id="rId23"/>
    <p:sldId id="476" r:id="rId24"/>
    <p:sldId id="477" r:id="rId25"/>
    <p:sldId id="461" r:id="rId26"/>
    <p:sldId id="474" r:id="rId27"/>
    <p:sldId id="460" r:id="rId28"/>
    <p:sldId id="453" r:id="rId29"/>
    <p:sldId id="407" r:id="rId30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創英角ｺﾞｼｯｸUB" pitchFamily="49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創英角ｺﾞｼｯｸUB" pitchFamily="49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創英角ｺﾞｼｯｸUB" pitchFamily="49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創英角ｺﾞｼｯｸUB" pitchFamily="49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創英角ｺﾞｼｯｸUB" pitchFamily="49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創英角ｺﾞｼｯｸUB" pitchFamily="49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創英角ｺﾞｼｯｸUB" pitchFamily="49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創英角ｺﾞｼｯｸUB" pitchFamily="49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創英角ｺﾞｼｯｸUB" pitchFamily="49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kato" initials="s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84507" autoAdjust="0"/>
  </p:normalViewPr>
  <p:slideViewPr>
    <p:cSldViewPr showGuides="1">
      <p:cViewPr varScale="1">
        <p:scale>
          <a:sx n="77" d="100"/>
          <a:sy n="77" d="100"/>
        </p:scale>
        <p:origin x="-10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1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>
                <a:ea typeface="ＭＳ Ｐゴシック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ea typeface="ＭＳ Ｐゴシック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>
                <a:ea typeface="ＭＳ Ｐゴシック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ea typeface="ＭＳ Ｐゴシック" pitchFamily="50" charset="-128"/>
              </a:defRPr>
            </a:lvl1pPr>
          </a:lstStyle>
          <a:p>
            <a:fld id="{A5AACCE7-FCB4-4380-99DC-A2F4D7F499C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74242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ACCE7-FCB4-4380-99DC-A2F4D7F499CA}" type="slidenum">
              <a:rPr lang="en-US" altLang="ja-JP" smtClean="0"/>
              <a:pPr/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85747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ACCE7-FCB4-4380-99DC-A2F4D7F499CA}" type="slidenum">
              <a:rPr lang="en-US" altLang="ja-JP" smtClean="0"/>
              <a:pPr/>
              <a:t>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81519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ACCE7-FCB4-4380-99DC-A2F4D7F499CA}" type="slidenum">
              <a:rPr lang="en-US" altLang="ja-JP" smtClean="0"/>
              <a:pPr/>
              <a:t>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570043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ちなみに</a:t>
            </a:r>
            <a:r>
              <a:rPr kumimoji="1" lang="en-US" altLang="ja-JP" dirty="0" smtClean="0"/>
              <a:t>Session</a:t>
            </a:r>
            <a:r>
              <a:rPr kumimoji="1" lang="ja-JP" altLang="en-US" dirty="0" smtClean="0"/>
              <a:t>会場は冷房効き過ぎで寒いです・・・。寒がりの方は要注意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笑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ACCE7-FCB4-4380-99DC-A2F4D7F499CA}" type="slidenum">
              <a:rPr lang="en-US" altLang="ja-JP" smtClean="0"/>
              <a:pPr/>
              <a:t>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487860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ACCE7-FCB4-4380-99DC-A2F4D7F499CA}" type="slidenum">
              <a:rPr lang="en-US" altLang="ja-JP" smtClean="0"/>
              <a:pPr/>
              <a:t>12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684200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ACCE7-FCB4-4380-99DC-A2F4D7F499CA}" type="slidenum">
              <a:rPr lang="en-US" altLang="ja-JP" smtClean="0"/>
              <a:pPr/>
              <a:t>17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311665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508C6C-7411-436E-ACC0-D0437300F879}" type="slidenum">
              <a:rPr lang="en-US" altLang="ja-JP"/>
              <a:pPr/>
              <a:t>29</a:t>
            </a:fld>
            <a:endParaRPr lang="en-US" altLang="ja-JP"/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8E614B-E9BD-4CFE-AAC4-88545541A1B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35578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58459-21EB-4841-845F-F2426AE956F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68525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38925" y="0"/>
            <a:ext cx="2058988" cy="65976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29325" cy="65976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6F6EAC-DB4A-4245-B712-8FDEA24CAE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94065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62071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表プレースホルダー 2"/>
          <p:cNvSpPr>
            <a:spLocks noGrp="1"/>
          </p:cNvSpPr>
          <p:nvPr>
            <p:ph type="tbl" idx="1"/>
          </p:nvPr>
        </p:nvSpPr>
        <p:spPr>
          <a:xfrm>
            <a:off x="457200" y="836613"/>
            <a:ext cx="8229600" cy="5761037"/>
          </a:xfrm>
        </p:spPr>
        <p:txBody>
          <a:bodyPr/>
          <a:lstStyle/>
          <a:p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931025" y="6540500"/>
            <a:ext cx="2133600" cy="295275"/>
          </a:xfrm>
        </p:spPr>
        <p:txBody>
          <a:bodyPr/>
          <a:lstStyle>
            <a:lvl1pPr>
              <a:defRPr/>
            </a:lvl1pPr>
          </a:lstStyle>
          <a:p>
            <a:fld id="{25089B74-F664-484E-99B9-250C5D3C179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08893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2ECD0E-DECE-4CFE-BC7B-C4C9614BF56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72776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AD1A2-7992-49DC-8814-6DE0EAEFE1D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17090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836613"/>
            <a:ext cx="4038600" cy="57610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038600" cy="57610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F99BC8-05A7-44A2-B6D5-867349ACBDD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9834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3B004-5964-4202-B0E6-BE383F74DF2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83936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7621CA-1493-4560-A310-6E2BD66F613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42835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8BE87-8DC3-44CA-AD4D-5A380EB5427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63270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5FE27-7727-415B-B446-4AF822D4831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62861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3587EE-197C-4D38-A569-B616BC94B20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2159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36613"/>
            <a:ext cx="8229600" cy="576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</a:defRPr>
            </a:lvl1pPr>
          </a:lstStyle>
          <a:p>
            <a:endParaRPr lang="en-US" altLang="ja-JP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</a:defRPr>
            </a:lvl1pPr>
          </a:lstStyle>
          <a:p>
            <a:endParaRPr lang="en-US" altLang="ja-JP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1025" y="6540500"/>
            <a:ext cx="2133600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+mn-ea"/>
              </a:defRPr>
            </a:lvl1pPr>
          </a:lstStyle>
          <a:p>
            <a:fld id="{2BFBF310-A997-4256-A962-AB0C2D012D15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4102" name="Rectangle 6"/>
          <p:cNvSpPr>
            <a:spLocks noChangeArrowheads="1"/>
          </p:cNvSpPr>
          <p:nvPr userDrawn="1"/>
        </p:nvSpPr>
        <p:spPr bwMode="auto">
          <a:xfrm>
            <a:off x="0" y="-12700"/>
            <a:ext cx="9144000" cy="65563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4105" name="Picture 9" descr="pifl_rgb_nega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50800"/>
            <a:ext cx="1125538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6"/>
          <p:cNvSpPr>
            <a:spLocks noChangeArrowheads="1"/>
          </p:cNvSpPr>
          <p:nvPr userDrawn="1"/>
        </p:nvSpPr>
        <p:spPr bwMode="auto">
          <a:xfrm flipV="1">
            <a:off x="36384" y="229716"/>
            <a:ext cx="1296144" cy="26816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0"/>
            <a:ext cx="8229600" cy="62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0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0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0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0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0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0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0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0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0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8313" y="1916113"/>
            <a:ext cx="8280400" cy="1684337"/>
          </a:xfrm>
        </p:spPr>
        <p:txBody>
          <a:bodyPr/>
          <a:lstStyle/>
          <a:p>
            <a:r>
              <a:rPr lang="en-US" altLang="ja-JP" sz="3200" dirty="0" smtClean="0">
                <a:solidFill>
                  <a:schemeClr val="tx1"/>
                </a:solidFill>
                <a:latin typeface="Arial Black" pitchFamily="34" charset="0"/>
              </a:rPr>
              <a:t>Automotive Linux Summit</a:t>
            </a:r>
            <a:r>
              <a:rPr lang="ja-JP" altLang="en-US" sz="3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en-US" altLang="ja-JP" sz="3200" dirty="0" smtClean="0">
                <a:solidFill>
                  <a:schemeClr val="tx1"/>
                </a:solidFill>
                <a:latin typeface="Arial Black" pitchFamily="34" charset="0"/>
              </a:rPr>
              <a:t>2015</a:t>
            </a:r>
            <a:br>
              <a:rPr lang="en-US" altLang="ja-JP" sz="3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altLang="ja-JP" sz="3200" dirty="0" err="1" smtClean="0">
                <a:solidFill>
                  <a:schemeClr val="tx1"/>
                </a:solidFill>
                <a:latin typeface="Arial Black" pitchFamily="34" charset="0"/>
              </a:rPr>
              <a:t>LinuxCon</a:t>
            </a:r>
            <a:r>
              <a:rPr lang="ja-JP" altLang="en-US" sz="3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en-US" altLang="ja-JP" sz="3200" dirty="0" smtClean="0">
                <a:solidFill>
                  <a:schemeClr val="tx1"/>
                </a:solidFill>
                <a:latin typeface="Arial Black" pitchFamily="34" charset="0"/>
              </a:rPr>
              <a:t>Japan 2015</a:t>
            </a:r>
            <a:r>
              <a:rPr lang="en-US" altLang="ja-JP" sz="3200" dirty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en-US" altLang="ja-JP" sz="32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altLang="ja-JP" sz="3200" dirty="0">
                <a:solidFill>
                  <a:schemeClr val="tx1"/>
                </a:solidFill>
                <a:latin typeface="Arial Black" pitchFamily="34" charset="0"/>
              </a:rPr>
              <a:t>Report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28725" y="4268788"/>
            <a:ext cx="6656388" cy="1752600"/>
          </a:xfrm>
        </p:spPr>
        <p:txBody>
          <a:bodyPr/>
          <a:lstStyle/>
          <a:p>
            <a:r>
              <a:rPr lang="ja-JP" altLang="en-US" dirty="0">
                <a:latin typeface="Arial Black" pitchFamily="34" charset="0"/>
              </a:rPr>
              <a:t>パナソニック株式会社</a:t>
            </a:r>
          </a:p>
          <a:p>
            <a:r>
              <a:rPr lang="ja-JP" altLang="en-US" dirty="0" smtClean="0">
                <a:latin typeface="Arial Black" pitchFamily="34" charset="0"/>
              </a:rPr>
              <a:t>加藤 </a:t>
            </a:r>
            <a:r>
              <a:rPr lang="ja-JP" altLang="en-US" dirty="0">
                <a:latin typeface="Arial Black" pitchFamily="34" charset="0"/>
              </a:rPr>
              <a:t>慎介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ALS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Keynote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dirty="0"/>
              <a:t>Title : State of </a:t>
            </a:r>
            <a:r>
              <a:rPr lang="en-US" altLang="ja-JP" dirty="0" smtClean="0"/>
              <a:t>AGL</a:t>
            </a:r>
          </a:p>
          <a:p>
            <a:r>
              <a:rPr lang="en-US" altLang="ja-JP" dirty="0" smtClean="0"/>
              <a:t>Speaker : Dan </a:t>
            </a:r>
            <a:r>
              <a:rPr lang="en-US" altLang="ja-JP" dirty="0"/>
              <a:t>Cauchy, General Manager, Automotive, The Linux </a:t>
            </a:r>
            <a:r>
              <a:rPr lang="en-US" altLang="ja-JP" dirty="0" smtClean="0"/>
              <a:t>Foundation</a:t>
            </a:r>
          </a:p>
          <a:p>
            <a:r>
              <a:rPr kumimoji="1" lang="ja-JP" altLang="en-US" dirty="0" smtClean="0"/>
              <a:t>概要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AGL</a:t>
            </a:r>
            <a:r>
              <a:rPr lang="ja-JP" altLang="en-US" dirty="0" smtClean="0"/>
              <a:t>のメンバーは</a:t>
            </a:r>
            <a:r>
              <a:rPr lang="en-US" altLang="ja-JP" dirty="0" smtClean="0"/>
              <a:t>55</a:t>
            </a:r>
            <a:r>
              <a:rPr lang="ja-JP" altLang="en-US" dirty="0" smtClean="0"/>
              <a:t>社に</a:t>
            </a:r>
            <a:r>
              <a:rPr lang="en-US" altLang="ja-JP" dirty="0" smtClean="0"/>
              <a:t>(</a:t>
            </a:r>
            <a:r>
              <a:rPr lang="ja-JP" altLang="en-US" dirty="0" smtClean="0"/>
              <a:t>ここ半年で</a:t>
            </a:r>
            <a:r>
              <a:rPr lang="en-US" altLang="ja-JP" dirty="0" smtClean="0"/>
              <a:t>15</a:t>
            </a:r>
            <a:r>
              <a:rPr lang="ja-JP" altLang="en-US" dirty="0" smtClean="0"/>
              <a:t>社増加</a:t>
            </a:r>
            <a:r>
              <a:rPr lang="en-US" altLang="ja-JP" dirty="0" smtClean="0"/>
              <a:t>)</a:t>
            </a:r>
          </a:p>
          <a:p>
            <a:pPr lvl="1"/>
            <a:r>
              <a:rPr kumimoji="1" lang="en-US" altLang="ja-JP" dirty="0"/>
              <a:t>1</a:t>
            </a:r>
            <a:r>
              <a:rPr kumimoji="1" lang="ja-JP" altLang="en-US" dirty="0" smtClean="0"/>
              <a:t>年の成果</a:t>
            </a:r>
            <a:endParaRPr kumimoji="1" lang="en-US" altLang="ja-JP" dirty="0" smtClean="0"/>
          </a:p>
          <a:p>
            <a:pPr lvl="2"/>
            <a:r>
              <a:rPr lang="en-US" altLang="ja-JP" dirty="0"/>
              <a:t>Reference Platform v1.0 announced</a:t>
            </a:r>
          </a:p>
          <a:p>
            <a:pPr lvl="2"/>
            <a:r>
              <a:rPr lang="en-US" altLang="ja-JP" dirty="0"/>
              <a:t>AGL Advisory Board formed</a:t>
            </a:r>
          </a:p>
          <a:p>
            <a:pPr lvl="2"/>
            <a:r>
              <a:rPr lang="en-US" altLang="ja-JP" dirty="0"/>
              <a:t>System Architecture Team formed</a:t>
            </a:r>
          </a:p>
          <a:p>
            <a:pPr lvl="2"/>
            <a:r>
              <a:rPr lang="en-US" altLang="ja-JP" dirty="0"/>
              <a:t>Draft AGL Specification Completed</a:t>
            </a:r>
          </a:p>
          <a:p>
            <a:pPr lvl="2"/>
            <a:r>
              <a:rPr lang="en-US" altLang="ja-JP" dirty="0"/>
              <a:t>New modern website created</a:t>
            </a:r>
          </a:p>
          <a:p>
            <a:pPr lvl="2"/>
            <a:r>
              <a:rPr lang="en-US" altLang="ja-JP" dirty="0"/>
              <a:t>New AGL wiki </a:t>
            </a:r>
            <a:r>
              <a:rPr lang="en-US" altLang="ja-JP" dirty="0" smtClean="0"/>
              <a:t>created</a:t>
            </a:r>
          </a:p>
          <a:p>
            <a:pPr lvl="1"/>
            <a:r>
              <a:rPr kumimoji="1" lang="en-US" altLang="ja-JP" dirty="0" smtClean="0"/>
              <a:t>AGL</a:t>
            </a:r>
            <a:r>
              <a:rPr kumimoji="1" lang="ja-JP" altLang="en-US" dirty="0" smtClean="0"/>
              <a:t> </a:t>
            </a:r>
            <a:r>
              <a:rPr lang="en-US" altLang="ja-JP" dirty="0" smtClean="0"/>
              <a:t>Requirements Specification 1.0 </a:t>
            </a:r>
            <a:r>
              <a:rPr lang="ja-JP" altLang="en-US" dirty="0" err="1" smtClean="0"/>
              <a:t>をリ</a:t>
            </a:r>
            <a:r>
              <a:rPr lang="ja-JP" altLang="en-US" dirty="0" smtClean="0"/>
              <a:t>リース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10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8179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ALS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Keynote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ja-JP" dirty="0"/>
              <a:t>Title : Unified Automotive Software Code Base for IVI and Connected </a:t>
            </a:r>
            <a:r>
              <a:rPr lang="en-US" altLang="ja-JP" dirty="0" smtClean="0"/>
              <a:t>Vehicles</a:t>
            </a:r>
          </a:p>
          <a:p>
            <a:r>
              <a:rPr lang="en-US" altLang="ja-JP" dirty="0" smtClean="0"/>
              <a:t>Speaker : Ken-</a:t>
            </a:r>
            <a:r>
              <a:rPr lang="en-US" altLang="ja-JP" dirty="0" err="1" smtClean="0"/>
              <a:t>ichi</a:t>
            </a:r>
            <a:r>
              <a:rPr lang="en-US" altLang="ja-JP" dirty="0" smtClean="0"/>
              <a:t> </a:t>
            </a:r>
            <a:r>
              <a:rPr lang="en-US" altLang="ja-JP" dirty="0"/>
              <a:t>Murata, General Manager, BR Connected Strategy and Planning, Toyota Motor </a:t>
            </a:r>
            <a:r>
              <a:rPr lang="en-US" altLang="ja-JP" dirty="0" smtClean="0"/>
              <a:t>Corporation</a:t>
            </a:r>
          </a:p>
          <a:p>
            <a:r>
              <a:rPr kumimoji="1" lang="ja-JP" altLang="en-US" dirty="0" smtClean="0"/>
              <a:t>概要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AGL</a:t>
            </a:r>
            <a:r>
              <a:rPr lang="ja-JP" altLang="en-US" dirty="0" smtClean="0"/>
              <a:t>と</a:t>
            </a:r>
            <a:r>
              <a:rPr lang="en-US" altLang="ja-JP" dirty="0" smtClean="0"/>
              <a:t>Automotive </a:t>
            </a:r>
            <a:r>
              <a:rPr lang="en-US" altLang="ja-JP" dirty="0"/>
              <a:t>Linux </a:t>
            </a:r>
            <a:r>
              <a:rPr lang="en-US" altLang="ja-JP" dirty="0" smtClean="0"/>
              <a:t>Summit</a:t>
            </a:r>
            <a:r>
              <a:rPr lang="ja-JP" altLang="en-US" dirty="0" smtClean="0"/>
              <a:t>の歩み</a:t>
            </a:r>
            <a:endParaRPr lang="en-US" altLang="ja-JP" dirty="0" smtClean="0"/>
          </a:p>
          <a:p>
            <a:pPr lvl="2"/>
            <a:r>
              <a:rPr kumimoji="1" lang="en-US" altLang="ja-JP" dirty="0" smtClean="0"/>
              <a:t>2011</a:t>
            </a:r>
            <a:r>
              <a:rPr kumimoji="1" lang="ja-JP" altLang="en-US" dirty="0" smtClean="0"/>
              <a:t>：</a:t>
            </a:r>
            <a:r>
              <a:rPr kumimoji="1" lang="en-US" altLang="ja-JP" dirty="0" smtClean="0"/>
              <a:t>ALS</a:t>
            </a:r>
            <a:r>
              <a:rPr kumimoji="1" lang="ja-JP" altLang="en-US" dirty="0" smtClean="0"/>
              <a:t>開催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2012</a:t>
            </a:r>
            <a:r>
              <a:rPr lang="ja-JP" altLang="en-US" dirty="0" smtClean="0"/>
              <a:t>：</a:t>
            </a:r>
            <a:r>
              <a:rPr lang="en-US" altLang="ja-JP" dirty="0" smtClean="0"/>
              <a:t>ALS(</a:t>
            </a:r>
            <a:r>
              <a:rPr lang="ja-JP" altLang="en-US" dirty="0" smtClean="0"/>
              <a:t>イギリス</a:t>
            </a:r>
            <a:r>
              <a:rPr lang="en-US" altLang="ja-JP" dirty="0" smtClean="0"/>
              <a:t>)</a:t>
            </a:r>
            <a:r>
              <a:rPr lang="ja-JP" altLang="en-US" dirty="0" smtClean="0"/>
              <a:t>開催．</a:t>
            </a:r>
            <a:r>
              <a:rPr lang="en-US" altLang="ja-JP" dirty="0" smtClean="0"/>
              <a:t>AGL</a:t>
            </a:r>
            <a:r>
              <a:rPr lang="ja-JP" altLang="en-US" dirty="0" smtClean="0"/>
              <a:t>立上げ</a:t>
            </a:r>
            <a:endParaRPr lang="en-US" altLang="ja-JP" dirty="0" smtClean="0"/>
          </a:p>
          <a:p>
            <a:pPr lvl="3"/>
            <a:r>
              <a:rPr kumimoji="1" lang="en-US" altLang="ja-JP" dirty="0"/>
              <a:t>Open </a:t>
            </a:r>
            <a:r>
              <a:rPr kumimoji="1" lang="en-US" altLang="ja-JP" dirty="0" smtClean="0"/>
              <a:t>“Requirement Specification”, Take “code first” approach</a:t>
            </a:r>
          </a:p>
          <a:p>
            <a:pPr lvl="2"/>
            <a:r>
              <a:rPr lang="en-US" altLang="ja-JP" dirty="0" smtClean="0"/>
              <a:t>2013</a:t>
            </a:r>
            <a:r>
              <a:rPr lang="ja-JP" altLang="en-US" dirty="0" smtClean="0"/>
              <a:t>：</a:t>
            </a:r>
            <a:r>
              <a:rPr lang="en-US" altLang="ja-JP" dirty="0" smtClean="0"/>
              <a:t>ALS</a:t>
            </a:r>
            <a:r>
              <a:rPr lang="ja-JP" altLang="en-US" dirty="0" smtClean="0"/>
              <a:t>で</a:t>
            </a:r>
            <a:r>
              <a:rPr lang="en-US" altLang="ja-JP" dirty="0" smtClean="0"/>
              <a:t>Home</a:t>
            </a:r>
            <a:r>
              <a:rPr lang="ja-JP" altLang="en-US" dirty="0" smtClean="0"/>
              <a:t>スクリーンデモ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2014</a:t>
            </a:r>
            <a:r>
              <a:rPr lang="ja-JP" altLang="en-US" dirty="0" smtClean="0"/>
              <a:t>：</a:t>
            </a:r>
            <a:r>
              <a:rPr lang="en-US" altLang="ja-JP" dirty="0" smtClean="0"/>
              <a:t>AGL</a:t>
            </a:r>
            <a:r>
              <a:rPr lang="ja-JP" altLang="en-US" dirty="0" smtClean="0"/>
              <a:t>関係の</a:t>
            </a:r>
            <a:r>
              <a:rPr lang="en-US" altLang="ja-JP" dirty="0" smtClean="0"/>
              <a:t>Project</a:t>
            </a:r>
            <a:r>
              <a:rPr lang="ja-JP" altLang="en-US" dirty="0" smtClean="0"/>
              <a:t>にファンド開始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2015</a:t>
            </a:r>
            <a:r>
              <a:rPr lang="ja-JP" altLang="en-US" dirty="0" smtClean="0"/>
              <a:t>：</a:t>
            </a:r>
            <a:r>
              <a:rPr lang="en-US" altLang="ja-JP" dirty="0" smtClean="0"/>
              <a:t>AGL</a:t>
            </a:r>
            <a:r>
              <a:rPr lang="ja-JP" altLang="en-US" dirty="0" smtClean="0"/>
              <a:t> </a:t>
            </a:r>
            <a:r>
              <a:rPr lang="en-US" altLang="ja-JP" dirty="0" smtClean="0"/>
              <a:t>Requirements Specification v1.0</a:t>
            </a:r>
            <a:r>
              <a:rPr lang="ja-JP" altLang="en-US" dirty="0" smtClean="0"/>
              <a:t>リリース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What’s</a:t>
            </a:r>
            <a:r>
              <a:rPr lang="ja-JP" altLang="en-US" dirty="0" smtClean="0"/>
              <a:t> </a:t>
            </a:r>
            <a:r>
              <a:rPr lang="en-US" altLang="ja-JP" dirty="0" smtClean="0"/>
              <a:t>Next</a:t>
            </a:r>
            <a:r>
              <a:rPr lang="ja-JP" altLang="en-US" dirty="0" smtClean="0"/>
              <a:t> </a:t>
            </a:r>
            <a:r>
              <a:rPr lang="en-US" altLang="ja-JP" dirty="0" smtClean="0"/>
              <a:t>?</a:t>
            </a:r>
          </a:p>
          <a:p>
            <a:pPr lvl="3"/>
            <a:r>
              <a:rPr lang="ja-JP" altLang="en-US" dirty="0"/>
              <a:t>今</a:t>
            </a:r>
            <a:r>
              <a:rPr lang="ja-JP" altLang="en-US" dirty="0" smtClean="0"/>
              <a:t>は</a:t>
            </a:r>
            <a:r>
              <a:rPr lang="en-US" altLang="ja-JP" dirty="0" err="1" smtClean="0"/>
              <a:t>Tizen</a:t>
            </a:r>
            <a:r>
              <a:rPr lang="en-US" altLang="ja-JP" dirty="0" smtClean="0"/>
              <a:t>-IVI</a:t>
            </a:r>
            <a:r>
              <a:rPr lang="ja-JP" altLang="en-US" dirty="0" smtClean="0"/>
              <a:t>に集まっているエコシステムを，</a:t>
            </a:r>
            <a:r>
              <a:rPr lang="en-US" altLang="ja-JP" dirty="0" smtClean="0"/>
              <a:t>AGL</a:t>
            </a:r>
            <a:r>
              <a:rPr lang="ja-JP" altLang="en-US" dirty="0"/>
              <a:t> </a:t>
            </a:r>
            <a:r>
              <a:rPr lang="en-US" altLang="ja-JP" dirty="0" smtClean="0"/>
              <a:t>Distribution</a:t>
            </a:r>
            <a:r>
              <a:rPr lang="ja-JP" altLang="en-US" dirty="0" smtClean="0"/>
              <a:t>に集まるエコシステムにして，さらに仲間を増やしたい</a:t>
            </a:r>
            <a:endParaRPr lang="en-US" altLang="ja-JP" dirty="0" smtClean="0"/>
          </a:p>
          <a:p>
            <a:pPr lvl="2"/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11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4610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ALS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Keynote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2376363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/>
              <a:t>Title : The 2nd stage - Open Innovation in the Automotive Ecosystem with Open Source </a:t>
            </a:r>
            <a:r>
              <a:rPr lang="en-US" altLang="ja-JP" dirty="0" smtClean="0"/>
              <a:t>Community</a:t>
            </a:r>
          </a:p>
          <a:p>
            <a:r>
              <a:rPr lang="en-US" altLang="ja-JP" dirty="0" smtClean="0"/>
              <a:t>Speaker : </a:t>
            </a:r>
            <a:r>
              <a:rPr lang="en-US" altLang="ja-JP" dirty="0" err="1" smtClean="0"/>
              <a:t>Masashige</a:t>
            </a:r>
            <a:r>
              <a:rPr lang="en-US" altLang="ja-JP" dirty="0" smtClean="0"/>
              <a:t> </a:t>
            </a:r>
            <a:r>
              <a:rPr lang="en-US" altLang="ja-JP" dirty="0" err="1"/>
              <a:t>Mizuyama</a:t>
            </a:r>
            <a:r>
              <a:rPr lang="en-US" altLang="ja-JP" dirty="0"/>
              <a:t>, CTO of Automotive Infotainment Systems, </a:t>
            </a:r>
            <a:r>
              <a:rPr lang="en-US" altLang="ja-JP" dirty="0" smtClean="0"/>
              <a:t>Panasonic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12</a:t>
            </a:fld>
            <a:endParaRPr lang="en-US" altLang="ja-JP"/>
          </a:p>
        </p:txBody>
      </p:sp>
      <p:pic>
        <p:nvPicPr>
          <p:cNvPr id="8194" name="Picture 2" descr="C:\Users\skato\work\work_OSS\20150601-02_AutomotiveLinuxSummit\photos\P1150784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076677"/>
            <a:ext cx="4320480" cy="3738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skato\work\work_OSS\20150601-02_AutomotiveLinuxSummit\photos\P1150786-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518" y="4005064"/>
            <a:ext cx="4884690" cy="281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27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LCJ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Keynote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ja-JP" dirty="0">
                <a:solidFill>
                  <a:srgbClr val="0070C0"/>
                </a:solidFill>
              </a:rPr>
              <a:t>State of </a:t>
            </a:r>
            <a:r>
              <a:rPr lang="en-US" altLang="ja-JP" dirty="0" smtClean="0">
                <a:solidFill>
                  <a:srgbClr val="0070C0"/>
                </a:solidFill>
              </a:rPr>
              <a:t>Linux</a:t>
            </a:r>
          </a:p>
          <a:p>
            <a:pPr lvl="1"/>
            <a:r>
              <a:rPr lang="en-US" altLang="ja-JP" dirty="0" smtClean="0"/>
              <a:t>Jim </a:t>
            </a:r>
            <a:r>
              <a:rPr lang="en-US" altLang="ja-JP" dirty="0" err="1"/>
              <a:t>Zemlin</a:t>
            </a:r>
            <a:r>
              <a:rPr lang="en-US" altLang="ja-JP" dirty="0"/>
              <a:t>, Executive Director, The Linux Foundation</a:t>
            </a:r>
          </a:p>
          <a:p>
            <a:r>
              <a:rPr lang="en-US" altLang="ja-JP" dirty="0" smtClean="0">
                <a:solidFill>
                  <a:srgbClr val="0070C0"/>
                </a:solidFill>
              </a:rPr>
              <a:t>The </a:t>
            </a:r>
            <a:r>
              <a:rPr lang="en-US" altLang="ja-JP" dirty="0">
                <a:solidFill>
                  <a:srgbClr val="0070C0"/>
                </a:solidFill>
              </a:rPr>
              <a:t>Makings of a Modern Application </a:t>
            </a:r>
            <a:r>
              <a:rPr lang="en-US" altLang="ja-JP" dirty="0" smtClean="0">
                <a:solidFill>
                  <a:srgbClr val="0070C0"/>
                </a:solidFill>
              </a:rPr>
              <a:t>Architecture</a:t>
            </a:r>
          </a:p>
          <a:p>
            <a:pPr lvl="1"/>
            <a:r>
              <a:rPr lang="en-US" altLang="ja-JP" dirty="0" smtClean="0"/>
              <a:t>Chip </a:t>
            </a:r>
            <a:r>
              <a:rPr lang="en-US" altLang="ja-JP" dirty="0"/>
              <a:t>Childers, Technology Chief of Staff, Cloud Foundry Foundation</a:t>
            </a:r>
          </a:p>
          <a:p>
            <a:r>
              <a:rPr lang="en-US" altLang="ja-JP" dirty="0" smtClean="0">
                <a:solidFill>
                  <a:srgbClr val="0070C0"/>
                </a:solidFill>
              </a:rPr>
              <a:t>The </a:t>
            </a:r>
            <a:r>
              <a:rPr lang="en-US" altLang="ja-JP" dirty="0">
                <a:solidFill>
                  <a:srgbClr val="0070C0"/>
                </a:solidFill>
              </a:rPr>
              <a:t>Evolution of Open Source Business from Dual Licenses to Hybrid </a:t>
            </a:r>
            <a:r>
              <a:rPr lang="en-US" altLang="ja-JP" dirty="0" smtClean="0">
                <a:solidFill>
                  <a:srgbClr val="0070C0"/>
                </a:solidFill>
              </a:rPr>
              <a:t>Ecosystems</a:t>
            </a:r>
          </a:p>
          <a:p>
            <a:pPr lvl="1"/>
            <a:r>
              <a:rPr lang="en-US" altLang="ja-JP" dirty="0" smtClean="0"/>
              <a:t>Hiro </a:t>
            </a:r>
            <a:r>
              <a:rPr lang="en-US" altLang="ja-JP" dirty="0"/>
              <a:t>Yoshikawa, Founder and CEO, Treasure Data</a:t>
            </a:r>
          </a:p>
          <a:p>
            <a:r>
              <a:rPr lang="en-US" altLang="ja-JP" dirty="0" smtClean="0">
                <a:solidFill>
                  <a:srgbClr val="0070C0"/>
                </a:solidFill>
              </a:rPr>
              <a:t>The </a:t>
            </a:r>
            <a:r>
              <a:rPr lang="en-US" altLang="ja-JP" dirty="0">
                <a:solidFill>
                  <a:srgbClr val="0070C0"/>
                </a:solidFill>
              </a:rPr>
              <a:t>Kernel </a:t>
            </a:r>
            <a:r>
              <a:rPr lang="en-US" altLang="ja-JP" dirty="0" smtClean="0">
                <a:solidFill>
                  <a:srgbClr val="0070C0"/>
                </a:solidFill>
              </a:rPr>
              <a:t>Report</a:t>
            </a:r>
          </a:p>
          <a:p>
            <a:pPr lvl="1"/>
            <a:r>
              <a:rPr lang="en-US" altLang="ja-JP" dirty="0" smtClean="0"/>
              <a:t>Jon </a:t>
            </a:r>
            <a:r>
              <a:rPr lang="en-US" altLang="ja-JP" dirty="0" err="1"/>
              <a:t>Corbet</a:t>
            </a:r>
            <a:r>
              <a:rPr lang="en-US" altLang="ja-JP" dirty="0"/>
              <a:t>, Senior Editor, LWN.net</a:t>
            </a:r>
          </a:p>
          <a:p>
            <a:r>
              <a:rPr lang="en-US" altLang="ja-JP" dirty="0" smtClean="0">
                <a:solidFill>
                  <a:srgbClr val="0070C0"/>
                </a:solidFill>
              </a:rPr>
              <a:t>Kernel </a:t>
            </a:r>
            <a:r>
              <a:rPr lang="en-US" altLang="ja-JP" dirty="0">
                <a:solidFill>
                  <a:srgbClr val="0070C0"/>
                </a:solidFill>
              </a:rPr>
              <a:t>Developer </a:t>
            </a:r>
            <a:r>
              <a:rPr lang="en-US" altLang="ja-JP" dirty="0" smtClean="0">
                <a:solidFill>
                  <a:srgbClr val="0070C0"/>
                </a:solidFill>
              </a:rPr>
              <a:t>Panel</a:t>
            </a:r>
          </a:p>
          <a:p>
            <a:pPr lvl="1"/>
            <a:r>
              <a:rPr lang="en-US" altLang="ja-JP" dirty="0" smtClean="0"/>
              <a:t>Tim </a:t>
            </a:r>
            <a:r>
              <a:rPr lang="en-US" altLang="ja-JP" dirty="0"/>
              <a:t>Bird, Sony Mobile; Greg </a:t>
            </a:r>
            <a:r>
              <a:rPr lang="en-US" altLang="ja-JP" dirty="0" err="1"/>
              <a:t>Kroah</a:t>
            </a:r>
            <a:r>
              <a:rPr lang="en-US" altLang="ja-JP" dirty="0"/>
              <a:t>-Hartman, Linux Foundation; Masami </a:t>
            </a:r>
            <a:r>
              <a:rPr lang="en-US" altLang="ja-JP" dirty="0" err="1"/>
              <a:t>Hiramatsu</a:t>
            </a:r>
            <a:r>
              <a:rPr lang="en-US" altLang="ja-JP" dirty="0"/>
              <a:t>, Hitachi; Chris Mason, Facebook; Jon </a:t>
            </a:r>
            <a:r>
              <a:rPr lang="en-US" altLang="ja-JP" dirty="0" err="1"/>
              <a:t>Corbet</a:t>
            </a:r>
            <a:r>
              <a:rPr lang="en-US" altLang="ja-JP" dirty="0"/>
              <a:t> (Moderator)</a:t>
            </a:r>
          </a:p>
          <a:p>
            <a:r>
              <a:rPr lang="en-US" altLang="ja-JP" dirty="0" smtClean="0">
                <a:solidFill>
                  <a:srgbClr val="0070C0"/>
                </a:solidFill>
              </a:rPr>
              <a:t>Linux</a:t>
            </a:r>
            <a:r>
              <a:rPr lang="en-US" altLang="ja-JP" dirty="0">
                <a:solidFill>
                  <a:srgbClr val="0070C0"/>
                </a:solidFill>
              </a:rPr>
              <a:t>, </a:t>
            </a:r>
            <a:r>
              <a:rPr lang="en-US" altLang="ja-JP" dirty="0" err="1">
                <a:solidFill>
                  <a:srgbClr val="0070C0"/>
                </a:solidFill>
              </a:rPr>
              <a:t>Docker</a:t>
            </a:r>
            <a:r>
              <a:rPr lang="en-US" altLang="ja-JP" dirty="0">
                <a:solidFill>
                  <a:srgbClr val="0070C0"/>
                </a:solidFill>
              </a:rPr>
              <a:t> and the OS of </a:t>
            </a:r>
            <a:r>
              <a:rPr lang="en-US" altLang="ja-JP" dirty="0" smtClean="0">
                <a:solidFill>
                  <a:srgbClr val="0070C0"/>
                </a:solidFill>
              </a:rPr>
              <a:t>Tomorrow</a:t>
            </a:r>
          </a:p>
          <a:p>
            <a:pPr lvl="1"/>
            <a:r>
              <a:rPr lang="en-US" altLang="ja-JP" dirty="0" smtClean="0"/>
              <a:t>Steve </a:t>
            </a:r>
            <a:r>
              <a:rPr lang="en-US" altLang="ja-JP" dirty="0" err="1"/>
              <a:t>Francia</a:t>
            </a:r>
            <a:r>
              <a:rPr lang="en-US" altLang="ja-JP" dirty="0"/>
              <a:t>, Chief of Operations, Open Source, </a:t>
            </a:r>
            <a:r>
              <a:rPr lang="en-US" altLang="ja-JP" dirty="0" err="1"/>
              <a:t>Docker</a:t>
            </a:r>
            <a:endParaRPr lang="en-US" altLang="ja-JP" dirty="0"/>
          </a:p>
          <a:p>
            <a:r>
              <a:rPr lang="en-US" altLang="ja-JP" dirty="0" smtClean="0">
                <a:solidFill>
                  <a:srgbClr val="0070C0"/>
                </a:solidFill>
              </a:rPr>
              <a:t>Importance </a:t>
            </a:r>
            <a:r>
              <a:rPr lang="en-US" altLang="ja-JP" dirty="0">
                <a:solidFill>
                  <a:srgbClr val="0070C0"/>
                </a:solidFill>
              </a:rPr>
              <a:t>and Implications of Internetworking </a:t>
            </a:r>
            <a:r>
              <a:rPr lang="en-US" altLang="ja-JP" dirty="0" err="1">
                <a:solidFill>
                  <a:srgbClr val="0070C0"/>
                </a:solidFill>
              </a:rPr>
              <a:t>IoT</a:t>
            </a:r>
            <a:r>
              <a:rPr lang="en-US" altLang="ja-JP" dirty="0">
                <a:solidFill>
                  <a:srgbClr val="0070C0"/>
                </a:solidFill>
              </a:rPr>
              <a:t> </a:t>
            </a:r>
            <a:r>
              <a:rPr lang="en-US" altLang="ja-JP" dirty="0" smtClean="0">
                <a:solidFill>
                  <a:srgbClr val="0070C0"/>
                </a:solidFill>
              </a:rPr>
              <a:t>Systems</a:t>
            </a:r>
          </a:p>
          <a:p>
            <a:pPr lvl="1"/>
            <a:r>
              <a:rPr lang="en-US" altLang="ja-JP" dirty="0" smtClean="0"/>
              <a:t>Bryant </a:t>
            </a:r>
            <a:r>
              <a:rPr lang="en-US" altLang="ja-JP" dirty="0"/>
              <a:t>Eastham, Principal Software Architect, Panasonic R&amp;D</a:t>
            </a:r>
          </a:p>
          <a:p>
            <a:r>
              <a:rPr lang="en-US" altLang="ja-JP" dirty="0" smtClean="0">
                <a:solidFill>
                  <a:srgbClr val="0070C0"/>
                </a:solidFill>
              </a:rPr>
              <a:t>How </a:t>
            </a:r>
            <a:r>
              <a:rPr lang="en-US" altLang="ja-JP" dirty="0">
                <a:solidFill>
                  <a:srgbClr val="0070C0"/>
                </a:solidFill>
              </a:rPr>
              <a:t>Facebook is Leveraging Linux in the Data </a:t>
            </a:r>
            <a:r>
              <a:rPr lang="en-US" altLang="ja-JP" dirty="0" smtClean="0">
                <a:solidFill>
                  <a:srgbClr val="0070C0"/>
                </a:solidFill>
              </a:rPr>
              <a:t>Center</a:t>
            </a:r>
          </a:p>
          <a:p>
            <a:pPr lvl="1"/>
            <a:r>
              <a:rPr lang="en-US" altLang="ja-JP" dirty="0" smtClean="0"/>
              <a:t>Chris </a:t>
            </a:r>
            <a:r>
              <a:rPr lang="en-US" altLang="ja-JP" dirty="0"/>
              <a:t>Mason, Linux Kernel Engineer, Facebook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13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318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LCJ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Keynote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Title : State of Linux</a:t>
            </a:r>
          </a:p>
          <a:p>
            <a:r>
              <a:rPr lang="en-US" altLang="ja-JP" dirty="0"/>
              <a:t>Speaker : Jim </a:t>
            </a:r>
            <a:r>
              <a:rPr lang="en-US" altLang="ja-JP" dirty="0" err="1"/>
              <a:t>Zemlin</a:t>
            </a:r>
            <a:r>
              <a:rPr lang="en-US" altLang="ja-JP" dirty="0"/>
              <a:t>, Executive Director, The Linux </a:t>
            </a:r>
            <a:r>
              <a:rPr lang="en-US" altLang="ja-JP" dirty="0" smtClean="0"/>
              <a:t>Foundation</a:t>
            </a:r>
          </a:p>
          <a:p>
            <a:r>
              <a:rPr kumimoji="1" lang="ja-JP" altLang="en-US" dirty="0" smtClean="0"/>
              <a:t>概要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オープンソースはこの</a:t>
            </a:r>
            <a:r>
              <a:rPr lang="en-US" altLang="ja-JP" dirty="0" smtClean="0"/>
              <a:t>30</a:t>
            </a:r>
            <a:r>
              <a:rPr lang="ja-JP" altLang="en-US" dirty="0" smtClean="0"/>
              <a:t>年間で最大の</a:t>
            </a:r>
            <a:r>
              <a:rPr lang="en-US" altLang="ja-JP" dirty="0" smtClean="0"/>
              <a:t>IT</a:t>
            </a:r>
            <a:r>
              <a:rPr lang="ja-JP" altLang="en-US" dirty="0" smtClean="0"/>
              <a:t>トレンド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しかし，昨今のセキュリティ問題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Heartbleed</a:t>
            </a:r>
          </a:p>
          <a:p>
            <a:pPr lvl="1"/>
            <a:r>
              <a:rPr lang="en-US" altLang="ja-JP" dirty="0" smtClean="0"/>
              <a:t>Linus</a:t>
            </a:r>
            <a:r>
              <a:rPr lang="ja-JP" altLang="en-US" dirty="0" smtClean="0"/>
              <a:t>の言葉「</a:t>
            </a:r>
            <a:r>
              <a:rPr lang="en-US" altLang="ja-JP" dirty="0" smtClean="0"/>
              <a:t>Given </a:t>
            </a:r>
            <a:r>
              <a:rPr lang="en-US" altLang="ja-JP" dirty="0"/>
              <a:t>enough eyeballs, all bugs are </a:t>
            </a:r>
            <a:r>
              <a:rPr lang="en-US" altLang="ja-JP" dirty="0" smtClean="0"/>
              <a:t>shallow</a:t>
            </a:r>
            <a:r>
              <a:rPr lang="ja-JP" altLang="en-US" dirty="0" smtClean="0"/>
              <a:t>」が働いていない</a:t>
            </a:r>
            <a:endParaRPr lang="en-US" altLang="ja-JP" dirty="0" smtClean="0"/>
          </a:p>
          <a:p>
            <a:pPr lvl="1"/>
            <a:r>
              <a:rPr lang="en-US" altLang="ja-JP" dirty="0"/>
              <a:t>Core Infrastructure </a:t>
            </a:r>
            <a:r>
              <a:rPr lang="en-US" altLang="ja-JP" dirty="0" smtClean="0"/>
              <a:t>Initiative</a:t>
            </a:r>
            <a:r>
              <a:rPr lang="ja-JP" altLang="en-US" dirty="0" smtClean="0"/>
              <a:t> </a:t>
            </a:r>
            <a:r>
              <a:rPr lang="en-US" altLang="ja-JP" dirty="0" smtClean="0"/>
              <a:t>(CII</a:t>
            </a:r>
            <a:r>
              <a:rPr lang="ja-JP" altLang="en-US" dirty="0" smtClean="0"/>
              <a:t>） の立上げ</a:t>
            </a:r>
            <a:r>
              <a:rPr lang="en-US" altLang="ja-JP" dirty="0" smtClean="0"/>
              <a:t>(2014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)</a:t>
            </a:r>
            <a:r>
              <a:rPr lang="ja-JP" altLang="en-US" dirty="0" err="1" smtClean="0"/>
              <a:t>，</a:t>
            </a:r>
            <a:r>
              <a:rPr lang="en-US" altLang="ja-JP" dirty="0" smtClean="0"/>
              <a:t>OSS</a:t>
            </a:r>
            <a:r>
              <a:rPr lang="ja-JP" altLang="en-US" dirty="0" smtClean="0"/>
              <a:t>プロジェクトを支援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OpenSSL</a:t>
            </a:r>
            <a:r>
              <a:rPr lang="ja-JP" altLang="en-US" dirty="0" err="1" smtClean="0"/>
              <a:t>，</a:t>
            </a:r>
            <a:r>
              <a:rPr lang="en-US" altLang="ja-JP" dirty="0" smtClean="0"/>
              <a:t>Bash</a:t>
            </a:r>
            <a:r>
              <a:rPr lang="ja-JP" altLang="en-US" dirty="0" err="1" smtClean="0"/>
              <a:t>，</a:t>
            </a:r>
            <a:r>
              <a:rPr lang="en-US" altLang="ja-JP" dirty="0" err="1" smtClean="0"/>
              <a:t>GnuPG</a:t>
            </a:r>
            <a:r>
              <a:rPr lang="ja-JP" altLang="en-US" dirty="0" err="1" smtClean="0"/>
              <a:t>，</a:t>
            </a:r>
            <a:r>
              <a:rPr lang="en-US" altLang="ja-JP" dirty="0" smtClean="0"/>
              <a:t>NGP</a:t>
            </a:r>
            <a:r>
              <a:rPr lang="ja-JP" altLang="en-US" dirty="0" err="1" smtClean="0"/>
              <a:t>，</a:t>
            </a:r>
            <a:r>
              <a:rPr lang="en-US" altLang="ja-JP" dirty="0" err="1" smtClean="0"/>
              <a:t>OpenSSH</a:t>
            </a:r>
            <a:r>
              <a:rPr lang="ja-JP" altLang="en-US" dirty="0" err="1" smtClean="0"/>
              <a:t>，</a:t>
            </a:r>
            <a:r>
              <a:rPr lang="ja-JP" altLang="en-US" dirty="0" smtClean="0"/>
              <a:t>など</a:t>
            </a:r>
            <a:endParaRPr lang="en-US" altLang="ja-JP" dirty="0"/>
          </a:p>
          <a:p>
            <a:pPr lvl="2"/>
            <a:endParaRPr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14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908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LCJ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Keynote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Title : The </a:t>
            </a:r>
            <a:r>
              <a:rPr lang="en-US" altLang="ja-JP" dirty="0"/>
              <a:t>Makings of a Modern Application </a:t>
            </a:r>
            <a:r>
              <a:rPr lang="en-US" altLang="ja-JP" dirty="0" smtClean="0"/>
              <a:t>Architecture</a:t>
            </a:r>
          </a:p>
          <a:p>
            <a:r>
              <a:rPr lang="en-US" altLang="ja-JP" dirty="0" smtClean="0"/>
              <a:t>Speaker : Chip </a:t>
            </a:r>
            <a:r>
              <a:rPr lang="en-US" altLang="ja-JP" dirty="0"/>
              <a:t>Childers, Technology Chief of Staff, Cloud Foundry </a:t>
            </a:r>
            <a:r>
              <a:rPr lang="en-US" altLang="ja-JP" dirty="0" smtClean="0"/>
              <a:t>Foundation</a:t>
            </a:r>
          </a:p>
          <a:p>
            <a:r>
              <a:rPr lang="ja-JP" altLang="en-US" dirty="0" smtClean="0"/>
              <a:t>概要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組織で</a:t>
            </a:r>
            <a:r>
              <a:rPr kumimoji="1" lang="ja-JP" altLang="en-US" dirty="0" smtClean="0"/>
              <a:t>は，ビジネスにあったスタック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ソフトウェア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が必要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アプリケーションが</a:t>
            </a:r>
            <a:r>
              <a:rPr lang="ja-JP" altLang="en-US" dirty="0"/>
              <a:t>モノリシックからマイクロサービス</a:t>
            </a:r>
            <a:r>
              <a:rPr lang="ja-JP" altLang="en-US" dirty="0" smtClean="0"/>
              <a:t>へ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開発と運用との連携が重要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Cloud</a:t>
            </a:r>
            <a:r>
              <a:rPr lang="ja-JP" altLang="en-US" dirty="0" smtClean="0"/>
              <a:t> </a:t>
            </a:r>
            <a:r>
              <a:rPr lang="en-US" altLang="ja-JP" dirty="0" smtClean="0"/>
              <a:t>Foundry</a:t>
            </a:r>
            <a:r>
              <a:rPr lang="ja-JP" altLang="en-US" dirty="0" smtClean="0"/>
              <a:t>が解決！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15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1382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LCJ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Keynote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Title : The </a:t>
            </a:r>
            <a:r>
              <a:rPr lang="en-US" altLang="ja-JP" dirty="0"/>
              <a:t>Evolution of Open Source Business from Dual Licenses to Hybrid </a:t>
            </a:r>
            <a:r>
              <a:rPr lang="en-US" altLang="ja-JP" dirty="0" smtClean="0"/>
              <a:t>Ecosystems</a:t>
            </a:r>
          </a:p>
          <a:p>
            <a:r>
              <a:rPr lang="en-US" altLang="ja-JP" dirty="0" smtClean="0"/>
              <a:t>Speaker : Hiro </a:t>
            </a:r>
            <a:r>
              <a:rPr lang="en-US" altLang="ja-JP" dirty="0"/>
              <a:t>Yoshikawa, Founder and CEO, Treasure </a:t>
            </a:r>
            <a:r>
              <a:rPr lang="en-US" altLang="ja-JP" dirty="0" smtClean="0"/>
              <a:t>Data</a:t>
            </a:r>
          </a:p>
          <a:p>
            <a:r>
              <a:rPr kumimoji="1" lang="ja-JP" altLang="en-US" dirty="0" smtClean="0"/>
              <a:t>概要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クラウド時代．</a:t>
            </a:r>
            <a:r>
              <a:rPr lang="en-US" altLang="ja-JP" dirty="0" smtClean="0"/>
              <a:t>OSS</a:t>
            </a:r>
            <a:r>
              <a:rPr lang="ja-JP" altLang="en-US" dirty="0" smtClean="0"/>
              <a:t>だけが対応できた．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何が重要？ → イノベーション．コラボレーション</a:t>
            </a:r>
            <a:r>
              <a:rPr lang="ja-JP" altLang="en-US" dirty="0"/>
              <a:t>と</a:t>
            </a:r>
            <a:r>
              <a:rPr lang="ja-JP" altLang="en-US" dirty="0" smtClean="0"/>
              <a:t>エコシステム．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OSS</a:t>
            </a:r>
            <a:r>
              <a:rPr kumimoji="1" lang="ja-JP" altLang="en-US" dirty="0" smtClean="0"/>
              <a:t>の現実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オープンソースプロジェクト</a:t>
            </a:r>
            <a:r>
              <a:rPr lang="ja-JP" altLang="en-US" dirty="0"/>
              <a:t>の</a:t>
            </a:r>
            <a:r>
              <a:rPr lang="en-US" altLang="ja-JP" dirty="0"/>
              <a:t>98</a:t>
            </a:r>
            <a:r>
              <a:rPr lang="ja-JP" altLang="en-US" dirty="0"/>
              <a:t>％が，</a:t>
            </a:r>
            <a:r>
              <a:rPr lang="en-US" altLang="ja-JP" dirty="0"/>
              <a:t>2</a:t>
            </a:r>
            <a:r>
              <a:rPr lang="ja-JP" altLang="en-US" dirty="0"/>
              <a:t>年目以降は何も開発</a:t>
            </a:r>
            <a:r>
              <a:rPr lang="ja-JP" altLang="en-US" dirty="0" smtClean="0"/>
              <a:t>されていない．</a:t>
            </a:r>
            <a:r>
              <a:rPr lang="en-US" altLang="ja-JP" dirty="0" smtClean="0"/>
              <a:t>84</a:t>
            </a:r>
            <a:r>
              <a:rPr lang="ja-JP" altLang="en-US" dirty="0"/>
              <a:t>％は</a:t>
            </a:r>
            <a:r>
              <a:rPr lang="en-US" altLang="ja-JP" dirty="0"/>
              <a:t>2</a:t>
            </a:r>
            <a:r>
              <a:rPr lang="ja-JP" altLang="en-US" dirty="0"/>
              <a:t>名以上のコントリビューターが</a:t>
            </a:r>
            <a:r>
              <a:rPr lang="ja-JP" altLang="en-US" dirty="0" smtClean="0"/>
              <a:t>いない．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解決策：プロジェクトをハブとしてエコシステム構築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16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0359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LCJ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Keynote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Title : The </a:t>
            </a:r>
            <a:r>
              <a:rPr lang="en-US" altLang="ja-JP" dirty="0"/>
              <a:t>Kernel </a:t>
            </a:r>
            <a:r>
              <a:rPr lang="en-US" altLang="ja-JP" dirty="0" smtClean="0"/>
              <a:t>Report</a:t>
            </a:r>
          </a:p>
          <a:p>
            <a:r>
              <a:rPr lang="en-US" altLang="ja-JP" dirty="0" smtClean="0"/>
              <a:t>Speaker : Jon </a:t>
            </a:r>
            <a:r>
              <a:rPr lang="en-US" altLang="ja-JP" dirty="0" err="1"/>
              <a:t>Corbet</a:t>
            </a:r>
            <a:r>
              <a:rPr lang="en-US" altLang="ja-JP" dirty="0"/>
              <a:t>, Senior Editor, </a:t>
            </a:r>
            <a:r>
              <a:rPr lang="en-US" altLang="ja-JP" dirty="0" smtClean="0"/>
              <a:t>LWN.net</a:t>
            </a:r>
          </a:p>
          <a:p>
            <a:r>
              <a:rPr kumimoji="1" lang="ja-JP" altLang="en-US" dirty="0" smtClean="0"/>
              <a:t>概要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ハイライト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Deadline scheduling</a:t>
            </a:r>
            <a:r>
              <a:rPr lang="ja-JP" altLang="en-US" dirty="0" err="1" smtClean="0"/>
              <a:t>，</a:t>
            </a:r>
            <a:r>
              <a:rPr lang="en-US" altLang="ja-JP" dirty="0" err="1" smtClean="0"/>
              <a:t>Multique</a:t>
            </a:r>
            <a:r>
              <a:rPr lang="en-US" altLang="ja-JP" dirty="0" smtClean="0"/>
              <a:t> </a:t>
            </a:r>
            <a:r>
              <a:rPr lang="en-US" altLang="ja-JP" dirty="0"/>
              <a:t>block </a:t>
            </a:r>
            <a:r>
              <a:rPr lang="en-US" altLang="ja-JP" dirty="0" smtClean="0"/>
              <a:t>layer</a:t>
            </a:r>
            <a:r>
              <a:rPr lang="ja-JP" altLang="en-US" dirty="0" err="1" smtClean="0"/>
              <a:t>，</a:t>
            </a:r>
            <a:r>
              <a:rPr lang="ja-JP" altLang="en-US" dirty="0" smtClean="0"/>
              <a:t>ネットワーク</a:t>
            </a:r>
            <a:r>
              <a:rPr lang="ja-JP" altLang="en-US" dirty="0"/>
              <a:t>の</a:t>
            </a:r>
            <a:r>
              <a:rPr lang="ja-JP" altLang="en-US" dirty="0" smtClean="0"/>
              <a:t>改善，ライブパッチ，不揮発</a:t>
            </a:r>
            <a:r>
              <a:rPr lang="ja-JP" altLang="en-US" dirty="0"/>
              <a:t>メモリーの</a:t>
            </a:r>
            <a:r>
              <a:rPr lang="ja-JP" altLang="en-US" dirty="0" smtClean="0"/>
              <a:t>サポート，など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課題</a:t>
            </a:r>
            <a:endParaRPr lang="en-US" altLang="ja-JP" dirty="0" smtClean="0"/>
          </a:p>
          <a:p>
            <a:pPr lvl="2"/>
            <a:r>
              <a:rPr kumimoji="1" lang="ja-JP" altLang="en-US" dirty="0" smtClean="0"/>
              <a:t>リアルタイム，セキュリティ，</a:t>
            </a:r>
            <a:r>
              <a:rPr kumimoji="1" lang="en-US" altLang="ja-JP" dirty="0" smtClean="0"/>
              <a:t>2038</a:t>
            </a:r>
            <a:r>
              <a:rPr kumimoji="1" lang="ja-JP" altLang="en-US" dirty="0" smtClean="0"/>
              <a:t>年問題，</a:t>
            </a:r>
            <a:r>
              <a:rPr kumimoji="1" lang="en-US" altLang="ja-JP" dirty="0" err="1" smtClean="0"/>
              <a:t>IoT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(</a:t>
            </a:r>
            <a:r>
              <a:rPr lang="ja-JP" altLang="en-US" dirty="0" smtClean="0"/>
              <a:t>興味深い</a:t>
            </a:r>
            <a:r>
              <a:rPr lang="en-US" altLang="ja-JP" dirty="0" smtClean="0"/>
              <a:t>)</a:t>
            </a:r>
            <a:r>
              <a:rPr lang="ja-JP" altLang="en-US" dirty="0" smtClean="0"/>
              <a:t>新機能</a:t>
            </a:r>
            <a:endParaRPr lang="en-US" altLang="ja-JP" dirty="0" smtClean="0"/>
          </a:p>
          <a:p>
            <a:pPr lvl="2"/>
            <a:r>
              <a:rPr kumimoji="1" lang="en-US" altLang="ja-JP" dirty="0" err="1" smtClean="0"/>
              <a:t>kdbus</a:t>
            </a:r>
            <a:r>
              <a:rPr lang="ja-JP" altLang="en-US" dirty="0" err="1" smtClean="0"/>
              <a:t>，</a:t>
            </a:r>
            <a:r>
              <a:rPr lang="ja-JP" altLang="en-US" dirty="0" smtClean="0"/>
              <a:t>ライブパッチ，不揮発メモリ，コンテナー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17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319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LCJ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Keynote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ja-JP" dirty="0"/>
              <a:t>Title : Linux, </a:t>
            </a:r>
            <a:r>
              <a:rPr lang="en-US" altLang="ja-JP" dirty="0" err="1"/>
              <a:t>Docker</a:t>
            </a:r>
            <a:r>
              <a:rPr lang="en-US" altLang="ja-JP" dirty="0"/>
              <a:t> and the OS of </a:t>
            </a:r>
            <a:r>
              <a:rPr lang="en-US" altLang="ja-JP" dirty="0" smtClean="0"/>
              <a:t>Tomorrow</a:t>
            </a:r>
          </a:p>
          <a:p>
            <a:r>
              <a:rPr lang="en-US" altLang="ja-JP" dirty="0" smtClean="0"/>
              <a:t>Speaker : Steve </a:t>
            </a:r>
            <a:r>
              <a:rPr lang="en-US" altLang="ja-JP" dirty="0" err="1"/>
              <a:t>Francia</a:t>
            </a:r>
            <a:r>
              <a:rPr lang="en-US" altLang="ja-JP" dirty="0"/>
              <a:t>, Chief of Operations, Open Source, </a:t>
            </a:r>
            <a:r>
              <a:rPr lang="en-US" altLang="ja-JP" dirty="0" err="1" smtClean="0"/>
              <a:t>Docker</a:t>
            </a:r>
            <a:endParaRPr lang="en-US" altLang="ja-JP" dirty="0" smtClean="0"/>
          </a:p>
          <a:p>
            <a:r>
              <a:rPr kumimoji="1" lang="ja-JP" altLang="en-US" dirty="0" smtClean="0"/>
              <a:t>概要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ソフトウェアのこれまで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1960</a:t>
            </a:r>
            <a:r>
              <a:rPr lang="ja-JP" altLang="en-US" dirty="0"/>
              <a:t>年～</a:t>
            </a:r>
            <a:r>
              <a:rPr lang="en-US" altLang="ja-JP" dirty="0"/>
              <a:t>1990</a:t>
            </a:r>
            <a:r>
              <a:rPr lang="ja-JP" altLang="en-US" dirty="0"/>
              <a:t>年くらいまでの</a:t>
            </a:r>
            <a:r>
              <a:rPr lang="en-US" altLang="ja-JP" dirty="0"/>
              <a:t>OS</a:t>
            </a:r>
            <a:r>
              <a:rPr lang="ja-JP" altLang="en-US" dirty="0"/>
              <a:t>の</a:t>
            </a:r>
            <a:r>
              <a:rPr lang="ja-JP" altLang="en-US" dirty="0" smtClean="0"/>
              <a:t>歴史</a:t>
            </a:r>
            <a:endParaRPr lang="ja-JP" altLang="en-US" dirty="0"/>
          </a:p>
          <a:p>
            <a:pPr lvl="2"/>
            <a:r>
              <a:rPr lang="en-US" altLang="ja-JP" dirty="0"/>
              <a:t>1995</a:t>
            </a:r>
            <a:r>
              <a:rPr lang="ja-JP" altLang="en-US" dirty="0"/>
              <a:t>～</a:t>
            </a:r>
            <a:r>
              <a:rPr lang="en-US" altLang="ja-JP" dirty="0"/>
              <a:t>2005</a:t>
            </a:r>
            <a:r>
              <a:rPr lang="ja-JP" altLang="en-US" dirty="0"/>
              <a:t>年：ここからは</a:t>
            </a:r>
            <a:r>
              <a:rPr lang="en-US" altLang="ja-JP" dirty="0"/>
              <a:t>Browser</a:t>
            </a:r>
            <a:r>
              <a:rPr lang="ja-JP" altLang="en-US" dirty="0"/>
              <a:t>が台頭</a:t>
            </a:r>
          </a:p>
          <a:p>
            <a:pPr lvl="2"/>
            <a:r>
              <a:rPr lang="en-US" altLang="ja-JP" dirty="0"/>
              <a:t>2005</a:t>
            </a:r>
            <a:r>
              <a:rPr lang="ja-JP" altLang="en-US" dirty="0"/>
              <a:t>～</a:t>
            </a:r>
            <a:r>
              <a:rPr lang="en-US" altLang="ja-JP" dirty="0"/>
              <a:t>2015</a:t>
            </a:r>
            <a:r>
              <a:rPr lang="ja-JP" altLang="en-US" dirty="0"/>
              <a:t>年：アプリケーションの</a:t>
            </a:r>
            <a:r>
              <a:rPr lang="ja-JP" altLang="en-US" dirty="0" smtClean="0"/>
              <a:t>時代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OS</a:t>
            </a:r>
            <a:r>
              <a:rPr kumimoji="1" lang="ja-JP" altLang="en-US" dirty="0" smtClean="0"/>
              <a:t>は</a:t>
            </a:r>
            <a:r>
              <a:rPr kumimoji="1" lang="en-US" altLang="ja-JP" dirty="0" smtClean="0"/>
              <a:t>1</a:t>
            </a:r>
            <a:r>
              <a:rPr kumimoji="1" lang="ja-JP" altLang="en-US" dirty="0" err="1" smtClean="0"/>
              <a:t>つの</a:t>
            </a:r>
            <a:r>
              <a:rPr lang="ja-JP" altLang="en-US" dirty="0"/>
              <a:t>マシン</a:t>
            </a:r>
            <a:r>
              <a:rPr kumimoji="1" lang="ja-JP" altLang="en-US" dirty="0" smtClean="0"/>
              <a:t>だけでなく，複数のノードを跨っての動作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リソース管理など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が必要</a:t>
            </a:r>
            <a:endParaRPr kumimoji="1" lang="en-US" altLang="ja-JP" dirty="0" smtClean="0"/>
          </a:p>
          <a:p>
            <a:pPr lvl="1"/>
            <a:r>
              <a:rPr lang="en-US" altLang="ja-JP" dirty="0" err="1" smtClean="0"/>
              <a:t>Docker</a:t>
            </a:r>
            <a:r>
              <a:rPr lang="ja-JP" altLang="en-US" dirty="0" smtClean="0"/>
              <a:t> </a:t>
            </a:r>
            <a:r>
              <a:rPr lang="en-US" altLang="ja-JP" dirty="0" smtClean="0"/>
              <a:t>+</a:t>
            </a:r>
            <a:r>
              <a:rPr lang="ja-JP" altLang="en-US" dirty="0" smtClean="0"/>
              <a:t> </a:t>
            </a:r>
            <a:r>
              <a:rPr lang="en-US" altLang="ja-JP" dirty="0" smtClean="0"/>
              <a:t>Linux</a:t>
            </a:r>
            <a:r>
              <a:rPr lang="ja-JP" altLang="en-US" dirty="0" smtClean="0"/>
              <a:t> が新しい</a:t>
            </a:r>
            <a:r>
              <a:rPr lang="en-US" altLang="ja-JP" dirty="0" smtClean="0"/>
              <a:t>OS</a:t>
            </a:r>
            <a:r>
              <a:rPr lang="ja-JP" altLang="en-US" dirty="0" smtClean="0"/>
              <a:t>になる</a:t>
            </a:r>
            <a:endParaRPr lang="en-US" altLang="ja-JP" dirty="0" smtClean="0"/>
          </a:p>
          <a:p>
            <a:pPr lvl="1"/>
            <a:r>
              <a:rPr lang="en-US" altLang="ja-JP" dirty="0"/>
              <a:t>Case </a:t>
            </a:r>
            <a:r>
              <a:rPr lang="en-US" altLang="ja-JP" dirty="0" smtClean="0"/>
              <a:t>Study</a:t>
            </a:r>
          </a:p>
          <a:p>
            <a:pPr lvl="2"/>
            <a:r>
              <a:rPr lang="en-US" altLang="ja-JP" dirty="0"/>
              <a:t>Gilt </a:t>
            </a:r>
            <a:r>
              <a:rPr lang="en-US" altLang="ja-JP" dirty="0" smtClean="0"/>
              <a:t>Group</a:t>
            </a:r>
            <a:endParaRPr lang="en-US" altLang="ja-JP" dirty="0"/>
          </a:p>
          <a:p>
            <a:pPr lvl="3"/>
            <a:r>
              <a:rPr lang="en-US" altLang="ja-JP" dirty="0" smtClean="0"/>
              <a:t>7</a:t>
            </a:r>
            <a:r>
              <a:rPr lang="ja-JP" altLang="en-US" dirty="0" err="1" smtClean="0"/>
              <a:t>つの</a:t>
            </a:r>
            <a:r>
              <a:rPr lang="ja-JP" altLang="en-US" dirty="0" smtClean="0"/>
              <a:t>アプリ．デプロイに数週間</a:t>
            </a:r>
            <a:endParaRPr lang="en-US" altLang="ja-JP" dirty="0" smtClean="0"/>
          </a:p>
          <a:p>
            <a:pPr marL="1614488" lvl="3" indent="-242888">
              <a:buNone/>
            </a:pPr>
            <a:r>
              <a:rPr lang="en-US" altLang="ja-JP" dirty="0"/>
              <a:t>	</a:t>
            </a:r>
            <a:r>
              <a:rPr lang="ja-JP" altLang="en-US" dirty="0" smtClean="0"/>
              <a:t>→ </a:t>
            </a:r>
            <a:r>
              <a:rPr lang="en-US" altLang="ja-JP" dirty="0" smtClean="0"/>
              <a:t>400</a:t>
            </a:r>
            <a:r>
              <a:rPr lang="ja-JP" altLang="en-US" dirty="0" smtClean="0"/>
              <a:t>のモジュールにして，数分でのデプロイが可能に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ING</a:t>
            </a:r>
          </a:p>
          <a:p>
            <a:pPr lvl="3"/>
            <a:r>
              <a:rPr lang="ja-JP" altLang="en-US" dirty="0"/>
              <a:t>デプロイ</a:t>
            </a:r>
            <a:r>
              <a:rPr lang="ja-JP" altLang="en-US" dirty="0" smtClean="0"/>
              <a:t>に</a:t>
            </a:r>
            <a:r>
              <a:rPr lang="en-US" altLang="ja-JP" dirty="0" smtClean="0"/>
              <a:t>9</a:t>
            </a:r>
            <a:r>
              <a:rPr lang="ja-JP" altLang="en-US" dirty="0" smtClean="0"/>
              <a:t>ヶ月</a:t>
            </a:r>
            <a:endParaRPr lang="en-US" altLang="ja-JP" dirty="0" smtClean="0"/>
          </a:p>
          <a:p>
            <a:pPr marL="1614488" lvl="3" indent="-242888">
              <a:buNone/>
            </a:pPr>
            <a:r>
              <a:rPr lang="en-US" altLang="ja-JP" dirty="0" smtClean="0"/>
              <a:t>	</a:t>
            </a:r>
            <a:r>
              <a:rPr lang="ja-JP" altLang="en-US" dirty="0" smtClean="0"/>
              <a:t>→ 週に</a:t>
            </a:r>
            <a:r>
              <a:rPr lang="en-US" altLang="ja-JP" dirty="0" smtClean="0"/>
              <a:t>1500</a:t>
            </a:r>
            <a:r>
              <a:rPr lang="ja-JP" altLang="en-US" dirty="0" smtClean="0"/>
              <a:t>回のデプロイが可能に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18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708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LCJ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Keynote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Title : Importance </a:t>
            </a:r>
            <a:r>
              <a:rPr lang="en-US" altLang="ja-JP" dirty="0"/>
              <a:t>and Implications of Internetworking </a:t>
            </a:r>
            <a:r>
              <a:rPr lang="en-US" altLang="ja-JP" dirty="0" err="1"/>
              <a:t>IoT</a:t>
            </a:r>
            <a:r>
              <a:rPr lang="en-US" altLang="ja-JP" dirty="0"/>
              <a:t> </a:t>
            </a:r>
            <a:r>
              <a:rPr lang="en-US" altLang="ja-JP" dirty="0" smtClean="0"/>
              <a:t>Systems</a:t>
            </a:r>
          </a:p>
          <a:p>
            <a:r>
              <a:rPr lang="en-US" altLang="ja-JP" dirty="0" smtClean="0"/>
              <a:t>Speaker : Bryant </a:t>
            </a:r>
            <a:r>
              <a:rPr lang="en-US" altLang="ja-JP" dirty="0"/>
              <a:t>Eastham, Principal Software Architect, </a:t>
            </a:r>
            <a:r>
              <a:rPr lang="en-US" altLang="ja-JP" dirty="0" smtClean="0"/>
              <a:t>Panasonic</a:t>
            </a:r>
          </a:p>
          <a:p>
            <a:r>
              <a:rPr kumimoji="1" lang="ja-JP" altLang="en-US" dirty="0" smtClean="0"/>
              <a:t>概要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例：オーブントースター．昔は</a:t>
            </a:r>
            <a:r>
              <a:rPr lang="en-US" altLang="ja-JP" dirty="0" smtClean="0"/>
              <a:t>On/Off</a:t>
            </a:r>
            <a:r>
              <a:rPr lang="ja-JP" altLang="en-US" dirty="0" smtClean="0"/>
              <a:t>だったが，今では，焼き具合やいろんなモード</a:t>
            </a:r>
            <a:r>
              <a:rPr lang="en-US" altLang="ja-JP" dirty="0" smtClean="0"/>
              <a:t>(</a:t>
            </a:r>
            <a:r>
              <a:rPr lang="ja-JP" altLang="en-US" dirty="0" smtClean="0"/>
              <a:t>機能</a:t>
            </a:r>
            <a:r>
              <a:rPr lang="en-US" altLang="ja-JP" dirty="0" smtClean="0"/>
              <a:t>)</a:t>
            </a:r>
            <a:r>
              <a:rPr lang="ja-JP" altLang="en-US" dirty="0" smtClean="0"/>
              <a:t>の追加が考えられる → </a:t>
            </a:r>
            <a:r>
              <a:rPr lang="en-US" altLang="ja-JP" dirty="0" smtClean="0"/>
              <a:t>API</a:t>
            </a:r>
            <a:r>
              <a:rPr lang="ja-JP" altLang="en-US" dirty="0" smtClean="0"/>
              <a:t>の議論に</a:t>
            </a:r>
            <a:endParaRPr lang="en-US" altLang="ja-JP" dirty="0" smtClean="0"/>
          </a:p>
          <a:p>
            <a:pPr lvl="1"/>
            <a:r>
              <a:rPr lang="en-US" altLang="ja-JP" dirty="0" err="1" smtClean="0"/>
              <a:t>IoT</a:t>
            </a:r>
            <a:r>
              <a:rPr lang="ja-JP" altLang="en-US" dirty="0" smtClean="0"/>
              <a:t>のインターフェースの実現には，その定義を共有することが必要．万能の定義はなく，定義はオープンでなければ使われない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その他</a:t>
            </a:r>
            <a:r>
              <a:rPr kumimoji="1" lang="ja-JP" altLang="en-US" dirty="0" smtClean="0"/>
              <a:t>の課題：セキュリティ，接続テスト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19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60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4ADD5-6445-4496-A411-6C9868D43CCC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600">
                <a:latin typeface="Arial Black" pitchFamily="34" charset="0"/>
              </a:rPr>
              <a:t>目次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568630" cy="5761038"/>
          </a:xfrm>
        </p:spPr>
        <p:txBody>
          <a:bodyPr/>
          <a:lstStyle/>
          <a:p>
            <a:r>
              <a:rPr lang="en-US" altLang="ja-JP" dirty="0" smtClean="0">
                <a:latin typeface="Arial Black" pitchFamily="34" charset="0"/>
              </a:rPr>
              <a:t>Automotive</a:t>
            </a:r>
            <a:r>
              <a:rPr lang="ja-JP" altLang="en-US" dirty="0" smtClean="0">
                <a:latin typeface="Arial Black" pitchFamily="34" charset="0"/>
              </a:rPr>
              <a:t> </a:t>
            </a:r>
            <a:r>
              <a:rPr lang="en-US" altLang="ja-JP" dirty="0" smtClean="0">
                <a:latin typeface="Arial Black" pitchFamily="34" charset="0"/>
              </a:rPr>
              <a:t>Linux</a:t>
            </a:r>
            <a:r>
              <a:rPr lang="ja-JP" altLang="en-US" dirty="0" smtClean="0">
                <a:latin typeface="Arial Black" pitchFamily="34" charset="0"/>
              </a:rPr>
              <a:t> </a:t>
            </a:r>
            <a:r>
              <a:rPr lang="en-US" altLang="ja-JP" dirty="0" smtClean="0">
                <a:latin typeface="Arial Black" pitchFamily="34" charset="0"/>
              </a:rPr>
              <a:t>Summit</a:t>
            </a:r>
            <a:r>
              <a:rPr lang="ja-JP" altLang="en-US" dirty="0" smtClean="0">
                <a:latin typeface="Arial Black" pitchFamily="34" charset="0"/>
              </a:rPr>
              <a:t> </a:t>
            </a:r>
            <a:r>
              <a:rPr lang="en-US" altLang="ja-JP" dirty="0" smtClean="0">
                <a:latin typeface="Arial Black" pitchFamily="34" charset="0"/>
              </a:rPr>
              <a:t>(ALS) </a:t>
            </a:r>
            <a:r>
              <a:rPr lang="ja-JP" altLang="en-US" dirty="0" smtClean="0">
                <a:latin typeface="Arial Black" pitchFamily="34" charset="0"/>
              </a:rPr>
              <a:t>概要</a:t>
            </a:r>
          </a:p>
          <a:p>
            <a:r>
              <a:rPr lang="en-US" altLang="ja-JP" dirty="0" err="1" smtClean="0">
                <a:latin typeface="Arial Black" pitchFamily="34" charset="0"/>
              </a:rPr>
              <a:t>LinuxCon</a:t>
            </a:r>
            <a:r>
              <a:rPr lang="en-US" altLang="ja-JP" dirty="0" smtClean="0">
                <a:latin typeface="Arial Black" pitchFamily="34" charset="0"/>
              </a:rPr>
              <a:t> Japan</a:t>
            </a:r>
            <a:r>
              <a:rPr lang="ja-JP" altLang="en-US" dirty="0" smtClean="0">
                <a:latin typeface="Arial Black" pitchFamily="34" charset="0"/>
              </a:rPr>
              <a:t> </a:t>
            </a:r>
            <a:r>
              <a:rPr lang="en-US" altLang="ja-JP" dirty="0" smtClean="0">
                <a:latin typeface="Arial Black" pitchFamily="34" charset="0"/>
              </a:rPr>
              <a:t>(LCJ) </a:t>
            </a:r>
            <a:r>
              <a:rPr lang="ja-JP" altLang="en-US" dirty="0">
                <a:latin typeface="Arial Black" pitchFamily="34" charset="0"/>
              </a:rPr>
              <a:t>概要</a:t>
            </a:r>
          </a:p>
          <a:p>
            <a:r>
              <a:rPr lang="ja-JP" altLang="en-US" dirty="0" smtClean="0">
                <a:latin typeface="Arial Black" pitchFamily="34" charset="0"/>
              </a:rPr>
              <a:t>会場</a:t>
            </a:r>
            <a:r>
              <a:rPr lang="ja-JP" altLang="en-US" dirty="0">
                <a:latin typeface="Arial Black" pitchFamily="34" charset="0"/>
              </a:rPr>
              <a:t>の</a:t>
            </a:r>
            <a:r>
              <a:rPr lang="ja-JP" altLang="en-US" dirty="0" smtClean="0">
                <a:latin typeface="Arial Black" pitchFamily="34" charset="0"/>
              </a:rPr>
              <a:t>様子など</a:t>
            </a:r>
            <a:endParaRPr lang="ja-JP" altLang="en-US" dirty="0">
              <a:latin typeface="Arial Black" pitchFamily="34" charset="0"/>
            </a:endParaRPr>
          </a:p>
          <a:p>
            <a:r>
              <a:rPr lang="en-US" altLang="ja-JP" dirty="0" smtClean="0">
                <a:latin typeface="Arial Black" pitchFamily="34" charset="0"/>
              </a:rPr>
              <a:t>ALS2015</a:t>
            </a:r>
            <a:r>
              <a:rPr lang="ja-JP" altLang="en-US" dirty="0" smtClean="0">
                <a:latin typeface="Arial Black" pitchFamily="34" charset="0"/>
              </a:rPr>
              <a:t>・</a:t>
            </a:r>
            <a:r>
              <a:rPr lang="en-US" altLang="ja-JP" dirty="0" smtClean="0">
                <a:latin typeface="Arial Black" pitchFamily="34" charset="0"/>
              </a:rPr>
              <a:t>LCJ2015</a:t>
            </a:r>
            <a:endParaRPr lang="en-US" altLang="ja-JP" dirty="0">
              <a:latin typeface="Arial Black" pitchFamily="34" charset="0"/>
            </a:endParaRPr>
          </a:p>
          <a:p>
            <a:pPr lvl="1"/>
            <a:r>
              <a:rPr lang="en-US" altLang="ja-JP" dirty="0">
                <a:latin typeface="Arial Black" pitchFamily="34" charset="0"/>
              </a:rPr>
              <a:t>Keynote Report</a:t>
            </a:r>
          </a:p>
          <a:p>
            <a:pPr lvl="1"/>
            <a:r>
              <a:rPr lang="en-US" altLang="ja-JP" dirty="0">
                <a:latin typeface="Arial Black" pitchFamily="34" charset="0"/>
              </a:rPr>
              <a:t>Session Report (</a:t>
            </a:r>
            <a:r>
              <a:rPr lang="ja-JP" altLang="en-US" dirty="0">
                <a:latin typeface="Arial Black" pitchFamily="34" charset="0"/>
              </a:rPr>
              <a:t>抜粋</a:t>
            </a:r>
            <a:r>
              <a:rPr lang="en-US" altLang="ja-JP" dirty="0">
                <a:latin typeface="Arial Black" pitchFamily="34" charset="0"/>
              </a:rPr>
              <a:t>)</a:t>
            </a:r>
          </a:p>
          <a:p>
            <a:r>
              <a:rPr lang="ja-JP" altLang="en-US" dirty="0">
                <a:latin typeface="Arial Black" pitchFamily="34" charset="0"/>
              </a:rPr>
              <a:t>その他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LCJ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Keynote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ja-JP" dirty="0" smtClean="0"/>
              <a:t>Title : How </a:t>
            </a:r>
            <a:r>
              <a:rPr lang="en-US" altLang="ja-JP" dirty="0"/>
              <a:t>Facebook is Leveraging Linux in the Data </a:t>
            </a:r>
            <a:r>
              <a:rPr lang="en-US" altLang="ja-JP" dirty="0" smtClean="0"/>
              <a:t>Center</a:t>
            </a:r>
          </a:p>
          <a:p>
            <a:r>
              <a:rPr lang="en-US" altLang="ja-JP" dirty="0" smtClean="0"/>
              <a:t>Speaker : Chris </a:t>
            </a:r>
            <a:r>
              <a:rPr lang="en-US" altLang="ja-JP" dirty="0"/>
              <a:t>Mason, Linux Kernel Engineer, </a:t>
            </a:r>
            <a:r>
              <a:rPr lang="en-US" altLang="ja-JP" dirty="0" smtClean="0"/>
              <a:t>Facebook</a:t>
            </a:r>
          </a:p>
          <a:p>
            <a:r>
              <a:rPr lang="ja-JP" altLang="en-US" dirty="0" smtClean="0"/>
              <a:t>概要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Facebook</a:t>
            </a:r>
            <a:r>
              <a:rPr kumimoji="1" lang="ja-JP" altLang="en-US" dirty="0" smtClean="0"/>
              <a:t>といえばスケール．スケールに対応するのに</a:t>
            </a:r>
            <a:r>
              <a:rPr kumimoji="1" lang="en-US" altLang="ja-JP" dirty="0" smtClean="0"/>
              <a:t>OSS</a:t>
            </a:r>
            <a:r>
              <a:rPr kumimoji="1" lang="ja-JP" altLang="en-US" dirty="0" smtClean="0"/>
              <a:t>を使っている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Linux</a:t>
            </a:r>
            <a:r>
              <a:rPr lang="ja-JP" altLang="en-US" dirty="0" smtClean="0"/>
              <a:t>も当初はいろんな</a:t>
            </a:r>
            <a:r>
              <a:rPr lang="en-US" altLang="ja-JP" dirty="0" smtClean="0"/>
              <a:t>Version</a:t>
            </a:r>
            <a:r>
              <a:rPr lang="ja-JP" altLang="en-US" dirty="0" smtClean="0"/>
              <a:t>が混在．独自パッチも多数あった．それを今ではパッチをメインラインにマージする活動をすることで，独自パッチを減少</a:t>
            </a:r>
            <a:endParaRPr lang="en-US" altLang="ja-JP" dirty="0" smtClean="0"/>
          </a:p>
          <a:p>
            <a:pPr lvl="1"/>
            <a:r>
              <a:rPr lang="ja-JP" altLang="en-US" dirty="0"/>
              <a:t>データセンターやその中の機器の設計をオープンソースにする「</a:t>
            </a:r>
            <a:r>
              <a:rPr lang="en-US" altLang="ja-JP" dirty="0"/>
              <a:t>Open Compute Project</a:t>
            </a:r>
            <a:r>
              <a:rPr lang="ja-JP" altLang="en-US" dirty="0"/>
              <a:t>」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20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9394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LCJ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Session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5544715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Title</a:t>
            </a:r>
            <a:r>
              <a:rPr lang="ja-JP" altLang="en-US" dirty="0" smtClean="0"/>
              <a:t>：</a:t>
            </a:r>
            <a:r>
              <a:rPr lang="en-US" altLang="ja-JP" dirty="0" smtClean="0"/>
              <a:t>Demand </a:t>
            </a:r>
            <a:r>
              <a:rPr lang="en-US" altLang="ja-JP" dirty="0"/>
              <a:t>for Linux According to the Future </a:t>
            </a:r>
            <a:r>
              <a:rPr lang="en-US" altLang="ja-JP" dirty="0" smtClean="0"/>
              <a:t>Challenges</a:t>
            </a:r>
          </a:p>
          <a:p>
            <a:r>
              <a:rPr lang="en-US" altLang="ja-JP" dirty="0" smtClean="0"/>
              <a:t>Speaker</a:t>
            </a:r>
            <a:r>
              <a:rPr lang="ja-JP" altLang="en-US" dirty="0" smtClean="0"/>
              <a:t>：</a:t>
            </a:r>
            <a:r>
              <a:rPr lang="en-US" altLang="ja-JP" dirty="0" err="1" smtClean="0"/>
              <a:t>Tsugikazu</a:t>
            </a:r>
            <a:r>
              <a:rPr lang="en-US" altLang="ja-JP" dirty="0" smtClean="0"/>
              <a:t> </a:t>
            </a:r>
            <a:r>
              <a:rPr lang="en-US" altLang="ja-JP" dirty="0"/>
              <a:t>Shibata, </a:t>
            </a:r>
            <a:r>
              <a:rPr lang="en-US" altLang="ja-JP" dirty="0" smtClean="0"/>
              <a:t>NEC</a:t>
            </a:r>
          </a:p>
          <a:p>
            <a:r>
              <a:rPr kumimoji="1" lang="ja-JP" altLang="en-US" dirty="0" smtClean="0"/>
              <a:t>概要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LTSI</a:t>
            </a:r>
            <a:r>
              <a:rPr lang="ja-JP" altLang="en-US" dirty="0" smtClean="0"/>
              <a:t>をお勧めする理由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Keep</a:t>
            </a:r>
            <a:r>
              <a:rPr lang="ja-JP" altLang="en-US" dirty="0" smtClean="0"/>
              <a:t> </a:t>
            </a:r>
            <a:r>
              <a:rPr lang="en-US" altLang="ja-JP" dirty="0" smtClean="0"/>
              <a:t>release</a:t>
            </a:r>
            <a:r>
              <a:rPr lang="ja-JP" altLang="en-US" dirty="0" smtClean="0"/>
              <a:t> </a:t>
            </a:r>
            <a:r>
              <a:rPr lang="en-US" altLang="ja-JP" dirty="0" smtClean="0"/>
              <a:t>of</a:t>
            </a:r>
            <a:r>
              <a:rPr lang="ja-JP" altLang="en-US" dirty="0" smtClean="0"/>
              <a:t> </a:t>
            </a:r>
            <a:r>
              <a:rPr lang="en-US" altLang="ja-JP" dirty="0" smtClean="0"/>
              <a:t>LTS</a:t>
            </a:r>
          </a:p>
          <a:p>
            <a:pPr lvl="2"/>
            <a:r>
              <a:rPr lang="en-US" altLang="ja-JP" dirty="0" smtClean="0"/>
              <a:t>Vender</a:t>
            </a:r>
            <a:r>
              <a:rPr lang="ja-JP" altLang="en-US" dirty="0" smtClean="0"/>
              <a:t> </a:t>
            </a:r>
            <a:r>
              <a:rPr lang="en-US" altLang="ja-JP" dirty="0" smtClean="0"/>
              <a:t>required</a:t>
            </a:r>
            <a:r>
              <a:rPr lang="ja-JP" altLang="en-US" dirty="0" smtClean="0"/>
              <a:t> </a:t>
            </a:r>
            <a:r>
              <a:rPr lang="en-US" altLang="ja-JP" dirty="0" smtClean="0"/>
              <a:t>additional patches</a:t>
            </a:r>
          </a:p>
          <a:p>
            <a:pPr lvl="2"/>
            <a:r>
              <a:rPr lang="en-US" altLang="ja-JP" dirty="0" smtClean="0"/>
              <a:t>Testing Kernel</a:t>
            </a:r>
          </a:p>
          <a:p>
            <a:pPr lvl="2"/>
            <a:r>
              <a:rPr lang="en-US" altLang="ja-JP" dirty="0" smtClean="0"/>
              <a:t>Share </a:t>
            </a:r>
            <a:r>
              <a:rPr lang="en-US" altLang="ja-JP" dirty="0" err="1" smtClean="0"/>
              <a:t>informationd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This year’s LTS Kernel ?</a:t>
            </a:r>
            <a:endParaRPr lang="en-US" altLang="ja-JP" dirty="0" smtClean="0"/>
          </a:p>
          <a:p>
            <a:pPr marL="712788" lvl="1" indent="-255588">
              <a:buNone/>
            </a:pP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→ </a:t>
            </a:r>
            <a:r>
              <a:rPr kumimoji="1" lang="en-US" altLang="ja-JP" dirty="0" smtClean="0"/>
              <a:t>Linux 4.1 is LTS version of 2015 !!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21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43829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22</a:t>
            </a:fld>
            <a:endParaRPr lang="en-US" altLang="ja-JP"/>
          </a:p>
        </p:txBody>
      </p:sp>
      <p:pic>
        <p:nvPicPr>
          <p:cNvPr id="5" name="Picture 2" descr="C:\Users\skato\work\work_OSS\20150619_Jamboree(ALSLCJレポート実施)\Greg-twit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5" y="836712"/>
            <a:ext cx="11020354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線コネクタ 6"/>
          <p:cNvCxnSpPr/>
          <p:nvPr/>
        </p:nvCxnSpPr>
        <p:spPr>
          <a:xfrm>
            <a:off x="4788024" y="5373216"/>
            <a:ext cx="273630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4572000" y="4509120"/>
            <a:ext cx="50405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536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2015/06/19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13</a:t>
            </a:r>
            <a:r>
              <a:rPr kumimoji="1" lang="ja-JP" altLang="en-US" dirty="0" smtClean="0"/>
              <a:t>時</a:t>
            </a:r>
            <a:r>
              <a:rPr kumimoji="1" lang="en-US" altLang="ja-JP" dirty="0" smtClean="0"/>
              <a:t>(JST)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23</a:t>
            </a:fld>
            <a:endParaRPr lang="en-US" altLang="ja-JP"/>
          </a:p>
        </p:txBody>
      </p:sp>
      <p:pic>
        <p:nvPicPr>
          <p:cNvPr id="10242" name="Picture 2" descr="C:\Users\skato\work\work_OSS\20150619_Jamboree(ALSLCJレポート実施)\Kernelorg_2015061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952" y="696738"/>
            <a:ext cx="7964488" cy="611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95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各</a:t>
            </a:r>
            <a:r>
              <a:rPr lang="en-US" altLang="ja-JP" dirty="0" smtClean="0"/>
              <a:t>Session</a:t>
            </a:r>
            <a:r>
              <a:rPr lang="ja-JP" altLang="en-US" dirty="0" smtClean="0"/>
              <a:t>で印象に残ったもの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Samsung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>Ibrahim</a:t>
            </a:r>
            <a:r>
              <a:rPr kumimoji="1" lang="ja-JP" altLang="en-US" dirty="0" err="1" smtClean="0"/>
              <a:t>さんの</a:t>
            </a:r>
            <a:r>
              <a:rPr kumimoji="1" lang="en-US" altLang="ja-JP" dirty="0" smtClean="0"/>
              <a:t>Session</a:t>
            </a:r>
            <a:r>
              <a:rPr kumimoji="1" lang="ja-JP" altLang="en-US" dirty="0" smtClean="0"/>
              <a:t>より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Samsung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>OSS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Distribute</a:t>
            </a:r>
            <a:r>
              <a:rPr kumimoji="1" lang="ja-JP" altLang="en-US" dirty="0" err="1" smtClean="0"/>
              <a:t>，</a:t>
            </a:r>
            <a:r>
              <a:rPr kumimoji="1" lang="en-US" altLang="ja-JP" dirty="0" smtClean="0"/>
              <a:t>OSS</a:t>
            </a:r>
            <a:r>
              <a:rPr lang="ja-JP" altLang="en-US" dirty="0" smtClean="0"/>
              <a:t>コンプライアンスの取り組みの話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Open Source Lab</a:t>
            </a:r>
            <a:r>
              <a:rPr kumimoji="1" lang="ja-JP" altLang="en-US" dirty="0" smtClean="0"/>
              <a:t> が 世界に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箇所</a:t>
            </a:r>
            <a:endParaRPr kumimoji="1" lang="en-US" altLang="ja-JP" dirty="0" smtClean="0"/>
          </a:p>
          <a:p>
            <a:pPr lvl="1"/>
            <a:r>
              <a:rPr lang="en-US" altLang="ja-JP" dirty="0"/>
              <a:t>Linux </a:t>
            </a:r>
            <a:r>
              <a:rPr lang="en-US" altLang="ja-JP" dirty="0" smtClean="0"/>
              <a:t>Kernel</a:t>
            </a:r>
            <a:r>
              <a:rPr lang="ja-JP" altLang="en-US" dirty="0" err="1" smtClean="0"/>
              <a:t>への</a:t>
            </a:r>
            <a:r>
              <a:rPr lang="ja-JP" altLang="en-US" dirty="0" smtClean="0"/>
              <a:t>貢献，</a:t>
            </a:r>
            <a:r>
              <a:rPr lang="en-US" altLang="ja-JP" dirty="0" smtClean="0"/>
              <a:t>3</a:t>
            </a:r>
            <a:r>
              <a:rPr lang="ja-JP" altLang="en-US" dirty="0" smtClean="0"/>
              <a:t>年で </a:t>
            </a:r>
            <a:r>
              <a:rPr lang="en-US" altLang="ja-JP" dirty="0" smtClean="0"/>
              <a:t>30</a:t>
            </a:r>
            <a:r>
              <a:rPr lang="ja-JP" altLang="en-US" dirty="0" smtClean="0"/>
              <a:t>位→</a:t>
            </a:r>
            <a:r>
              <a:rPr lang="en-US" altLang="ja-JP" dirty="0" smtClean="0"/>
              <a:t>5</a:t>
            </a:r>
            <a:r>
              <a:rPr lang="ja-JP" altLang="en-US" dirty="0" smtClean="0"/>
              <a:t>位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24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7718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各</a:t>
            </a:r>
            <a:r>
              <a:rPr lang="en-US" altLang="ja-JP" dirty="0" smtClean="0"/>
              <a:t>Session</a:t>
            </a:r>
            <a:r>
              <a:rPr lang="ja-JP" altLang="en-US" dirty="0" smtClean="0"/>
              <a:t>で印象に残ったもの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NEC</a:t>
            </a:r>
            <a:r>
              <a:rPr kumimoji="1" lang="ja-JP" altLang="en-US" dirty="0" smtClean="0"/>
              <a:t>の</a:t>
            </a:r>
            <a:r>
              <a:rPr kumimoji="1" lang="en-US" altLang="ja-JP" dirty="0" err="1" smtClean="0"/>
              <a:t>Ohmichi</a:t>
            </a:r>
            <a:r>
              <a:rPr kumimoji="1" lang="ja-JP" altLang="en-US" dirty="0" err="1" smtClean="0"/>
              <a:t>さん</a:t>
            </a:r>
            <a:r>
              <a:rPr kumimoji="1" lang="en-US" altLang="ja-JP" dirty="0" smtClean="0"/>
              <a:t>(Title : OSS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Development Team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in a Company)</a:t>
            </a:r>
          </a:p>
          <a:p>
            <a:pPr lvl="1"/>
            <a:r>
              <a:rPr kumimoji="1" lang="en-US" altLang="ja-JP" dirty="0" smtClean="0"/>
              <a:t>(</a:t>
            </a:r>
            <a:r>
              <a:rPr kumimoji="1" lang="ja-JP" altLang="en-US" dirty="0" smtClean="0"/>
              <a:t>自分の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実装方法</a:t>
            </a:r>
            <a:r>
              <a:rPr kumimoji="1" lang="en-US" altLang="ja-JP" dirty="0" smtClean="0"/>
              <a:t>/</a:t>
            </a:r>
            <a:r>
              <a:rPr kumimoji="1" lang="ja-JP" altLang="en-US" dirty="0" smtClean="0"/>
              <a:t>パッチを入れるのが目的ではない．</a:t>
            </a:r>
            <a:r>
              <a:rPr lang="en-US" altLang="ja-JP" dirty="0" smtClean="0"/>
              <a:t>(</a:t>
            </a:r>
            <a:r>
              <a:rPr lang="ja-JP" altLang="en-US" dirty="0" smtClean="0"/>
              <a:t>追加したい</a:t>
            </a:r>
            <a:r>
              <a:rPr lang="en-US" altLang="ja-JP" dirty="0" smtClean="0"/>
              <a:t>)</a:t>
            </a:r>
            <a:r>
              <a:rPr kumimoji="1" lang="ja-JP" altLang="en-US" dirty="0" smtClean="0"/>
              <a:t>機能が実装されるのが目的．より良い実装方法の方が良い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(</a:t>
            </a:r>
            <a:r>
              <a:rPr kumimoji="1" lang="ja-JP" altLang="en-US" dirty="0" smtClean="0"/>
              <a:t>自分以外のパッチでも，機能発展に繋がっていれば</a:t>
            </a:r>
            <a:r>
              <a:rPr kumimoji="1" lang="en-US" altLang="ja-JP" dirty="0" smtClean="0"/>
              <a:t>OK/Better)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25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5264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4ADD5-6445-4496-A411-6C9868D43CCC}" type="slidenum">
              <a:rPr lang="en-US" altLang="ja-JP"/>
              <a:pPr/>
              <a:t>26</a:t>
            </a:fld>
            <a:endParaRPr lang="en-US" altLang="ja-JP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600">
                <a:latin typeface="Arial Black" pitchFamily="34" charset="0"/>
              </a:rPr>
              <a:t>目次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568630" cy="5761038"/>
          </a:xfrm>
        </p:spPr>
        <p:txBody>
          <a:bodyPr/>
          <a:lstStyle/>
          <a:p>
            <a:r>
              <a:rPr lang="en-US" altLang="ja-JP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Automotive</a:t>
            </a:r>
            <a:r>
              <a:rPr lang="ja-JP" altLang="en-US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 </a:t>
            </a:r>
            <a:r>
              <a:rPr lang="en-US" altLang="ja-JP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Linux</a:t>
            </a:r>
            <a:r>
              <a:rPr lang="ja-JP" altLang="en-US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 </a:t>
            </a:r>
            <a:r>
              <a:rPr lang="en-US" altLang="ja-JP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Summit</a:t>
            </a:r>
            <a:r>
              <a:rPr lang="ja-JP" altLang="en-US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 </a:t>
            </a:r>
            <a:r>
              <a:rPr lang="en-US" altLang="ja-JP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(ALS) </a:t>
            </a:r>
            <a:r>
              <a:rPr lang="ja-JP" altLang="en-US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概要</a:t>
            </a:r>
          </a:p>
          <a:p>
            <a:r>
              <a:rPr lang="en-US" altLang="ja-JP" dirty="0" err="1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LinuxCon</a:t>
            </a:r>
            <a:r>
              <a:rPr lang="en-US" altLang="ja-JP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 Japan</a:t>
            </a:r>
            <a:r>
              <a:rPr lang="ja-JP" altLang="en-US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 </a:t>
            </a:r>
            <a:r>
              <a:rPr lang="en-US" altLang="ja-JP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(LCJ) </a:t>
            </a:r>
            <a:r>
              <a:rPr lang="ja-JP" altLang="en-US" dirty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概要</a:t>
            </a:r>
          </a:p>
          <a:p>
            <a:r>
              <a:rPr lang="ja-JP" altLang="en-US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会場</a:t>
            </a:r>
            <a:r>
              <a:rPr lang="ja-JP" altLang="en-US" dirty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の</a:t>
            </a:r>
            <a:r>
              <a:rPr lang="ja-JP" altLang="en-US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様子など</a:t>
            </a:r>
            <a:endParaRPr lang="ja-JP" altLang="en-US" dirty="0">
              <a:solidFill>
                <a:schemeClr val="bg1">
                  <a:lumMod val="85000"/>
                </a:schemeClr>
              </a:solidFill>
              <a:latin typeface="Arial Black" pitchFamily="34" charset="0"/>
            </a:endParaRPr>
          </a:p>
          <a:p>
            <a:r>
              <a:rPr lang="en-US" altLang="ja-JP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ALS2015</a:t>
            </a:r>
            <a:r>
              <a:rPr lang="ja-JP" altLang="en-US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・</a:t>
            </a:r>
            <a:r>
              <a:rPr lang="en-US" altLang="ja-JP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LCJ2015</a:t>
            </a:r>
            <a:endParaRPr lang="en-US" altLang="ja-JP" dirty="0">
              <a:solidFill>
                <a:schemeClr val="bg1">
                  <a:lumMod val="85000"/>
                </a:schemeClr>
              </a:solidFill>
              <a:latin typeface="Arial Black" pitchFamily="34" charset="0"/>
            </a:endParaRPr>
          </a:p>
          <a:p>
            <a:pPr lvl="1"/>
            <a:r>
              <a:rPr lang="en-US" altLang="ja-JP" dirty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Keynote Report</a:t>
            </a:r>
          </a:p>
          <a:p>
            <a:pPr lvl="1"/>
            <a:r>
              <a:rPr lang="en-US" altLang="ja-JP" dirty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Session Report (</a:t>
            </a:r>
            <a:r>
              <a:rPr lang="ja-JP" altLang="en-US" dirty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抜粋</a:t>
            </a:r>
            <a:r>
              <a:rPr lang="en-US" altLang="ja-JP" dirty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)</a:t>
            </a:r>
          </a:p>
          <a:p>
            <a:r>
              <a:rPr lang="ja-JP" altLang="en-US" dirty="0">
                <a:latin typeface="Arial Black" pitchFamily="34" charset="0"/>
              </a:rPr>
              <a:t>その他</a:t>
            </a:r>
          </a:p>
        </p:txBody>
      </p:sp>
    </p:spTree>
    <p:extLst>
      <p:ext uri="{BB962C8B-B14F-4D97-AF65-F5344CB8AC3E}">
        <p14:creationId xmlns:p14="http://schemas.microsoft.com/office/powerpoint/2010/main" val="37265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27</a:t>
            </a:fld>
            <a:endParaRPr lang="en-US" altLang="ja-JP"/>
          </a:p>
        </p:txBody>
      </p:sp>
      <p:pic>
        <p:nvPicPr>
          <p:cNvPr id="6146" name="Picture 2" descr="C:\Users\skato\work\work_OSS\20150603-05_LinuxConJapan\photos_2\143461805747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462439" y="2047631"/>
            <a:ext cx="6101149" cy="3430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2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28</a:t>
            </a:fld>
            <a:endParaRPr lang="en-US" altLang="ja-JP"/>
          </a:p>
        </p:txBody>
      </p:sp>
      <p:pic>
        <p:nvPicPr>
          <p:cNvPr id="4098" name="Picture 2" descr="C:\Users\skato\work\work_OSS\20150603-05_LinuxConJapan\photos_2\14346177886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32616">
            <a:off x="24650" y="1171945"/>
            <a:ext cx="6275543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kato\work\work_OSS\20150603-05_LinuxConJapan\photos_2\14346178757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46178">
            <a:off x="2953674" y="3553963"/>
            <a:ext cx="6226838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skato\work\work_OSS\20150603-05_LinuxConJapan\photos_2\143461789426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49967">
            <a:off x="2764361" y="3517847"/>
            <a:ext cx="6387480" cy="359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79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7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3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30" tmFilter="0, 0; 0.125,0.2665; 0.25,0.4; 0.375,0.465; 0.5,0.5;  0.625,0.535; 0.75,0.6; 0.875,0.7335; 1,1">
                                          <p:stCondLst>
                                            <p:cond delay="83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15" tmFilter="0, 0; 0.125,0.2665; 0.25,0.4; 0.375,0.465; 0.5,0.5;  0.625,0.535; 0.75,0.6; 0.875,0.7335; 1,1">
                                          <p:stCondLst>
                                            <p:cond delay="1655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5" tmFilter="0, 0; 0.125,0.2665; 0.25,0.4; 0.375,0.465; 0.5,0.5;  0.625,0.535; 0.75,0.6; 0.875,0.7335; 1,1">
                                          <p:stCondLst>
                                            <p:cond delay="207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3">
                                          <p:stCondLst>
                                            <p:cond delay="81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07" decel="50000">
                                          <p:stCondLst>
                                            <p:cond delay="845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3">
                                          <p:stCondLst>
                                            <p:cond delay="164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07" decel="50000">
                                          <p:stCondLst>
                                            <p:cond delay="1673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3">
                                          <p:stCondLst>
                                            <p:cond delay="205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07" decel="50000">
                                          <p:stCondLst>
                                            <p:cond delay="2085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3">
                                          <p:stCondLst>
                                            <p:cond delay="226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07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7" name="Rectangle 3"/>
          <p:cNvSpPr>
            <a:spLocks noChangeArrowheads="1"/>
          </p:cNvSpPr>
          <p:nvPr/>
        </p:nvSpPr>
        <p:spPr bwMode="auto">
          <a:xfrm>
            <a:off x="882650" y="38100"/>
            <a:ext cx="71786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kumimoji="1" sz="40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algn="ctr">
              <a:defRPr kumimoji="1" sz="40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ctr">
              <a:defRPr kumimoji="1" sz="40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ctr">
              <a:defRPr kumimoji="1" sz="40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ctr">
              <a:defRPr kumimoji="1" sz="40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endParaRPr lang="ja-JP" altLang="ja-JP" sz="3200">
              <a:latin typeface="Arial Black" pitchFamily="34" charset="0"/>
            </a:endParaRPr>
          </a:p>
        </p:txBody>
      </p:sp>
      <p:sp>
        <p:nvSpPr>
          <p:cNvPr id="175108" name="Rectangle 4"/>
          <p:cNvSpPr>
            <a:spLocks noChangeArrowheads="1"/>
          </p:cNvSpPr>
          <p:nvPr/>
        </p:nvSpPr>
        <p:spPr bwMode="auto">
          <a:xfrm>
            <a:off x="457200" y="2349500"/>
            <a:ext cx="8229600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spcBef>
                <a:spcPct val="20000"/>
              </a:spcBef>
              <a:defRPr kumimoji="1" sz="32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algn="ctr">
              <a:spcBef>
                <a:spcPct val="20000"/>
              </a:spcBef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ctr">
              <a:spcBef>
                <a:spcPct val="20000"/>
              </a:spcBef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ctr">
              <a:spcBef>
                <a:spcPct val="20000"/>
              </a:spcBef>
              <a:defRPr kumimoji="1" sz="20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ctr">
              <a:spcBef>
                <a:spcPct val="20000"/>
              </a:spcBef>
              <a:defRPr kumimoji="1" sz="20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algn="ctr" fontAlgn="base">
              <a:spcBef>
                <a:spcPct val="2000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algn="ctr" fontAlgn="base">
              <a:spcBef>
                <a:spcPct val="2000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algn="ctr" fontAlgn="base">
              <a:spcBef>
                <a:spcPct val="2000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algn="ctr" fontAlgn="base">
              <a:spcBef>
                <a:spcPct val="2000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r>
              <a:rPr lang="en-US" altLang="ja-JP" sz="6000" b="1">
                <a:solidFill>
                  <a:schemeClr val="accent2"/>
                </a:solidFill>
                <a:latin typeface="Arial Black" pitchFamily="34" charset="0"/>
              </a:rPr>
              <a:t>Thank you !</a:t>
            </a:r>
          </a:p>
        </p:txBody>
      </p:sp>
      <p:sp>
        <p:nvSpPr>
          <p:cNvPr id="175110" name="Text Box 6"/>
          <p:cNvSpPr txBox="1">
            <a:spLocks noChangeArrowheads="1"/>
          </p:cNvSpPr>
          <p:nvPr/>
        </p:nvSpPr>
        <p:spPr bwMode="auto">
          <a:xfrm>
            <a:off x="2385072" y="5661025"/>
            <a:ext cx="432464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dirty="0">
                <a:latin typeface="Arial Black" pitchFamily="34" charset="0"/>
                <a:ea typeface="HGP創英角ｺﾞｼｯｸUB" pitchFamily="50" charset="-128"/>
              </a:rPr>
              <a:t>e-mail </a:t>
            </a:r>
            <a:r>
              <a:rPr lang="en-US" altLang="ja-JP" dirty="0" smtClean="0">
                <a:latin typeface="Arial Black" pitchFamily="34" charset="0"/>
                <a:ea typeface="HGP創英角ｺﾞｼｯｸUB" pitchFamily="50" charset="-128"/>
              </a:rPr>
              <a:t>address</a:t>
            </a:r>
            <a:endParaRPr lang="en-US" altLang="ja-JP" dirty="0">
              <a:latin typeface="Arial Black" pitchFamily="34" charset="0"/>
              <a:ea typeface="HGP創英角ｺﾞｼｯｸUB" pitchFamily="50" charset="-128"/>
            </a:endParaRPr>
          </a:p>
          <a:p>
            <a:pPr algn="ctr"/>
            <a:r>
              <a:rPr lang="en-US" altLang="ja-JP" dirty="0">
                <a:latin typeface="Arial Black" pitchFamily="34" charset="0"/>
                <a:ea typeface="HGP創英角ｺﾞｼｯｸUB" pitchFamily="50" charset="-128"/>
              </a:rPr>
              <a:t>kato.shinsuke@jp.panasonic.com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17BA-F08A-4979-8E16-C5AF3EC1267B}" type="slidenum">
              <a:rPr lang="en-US" altLang="ja-JP"/>
              <a:pPr/>
              <a:t>3</a:t>
            </a:fld>
            <a:endParaRPr lang="en-US" altLang="ja-JP"/>
          </a:p>
        </p:txBody>
      </p:sp>
      <p:sp>
        <p:nvSpPr>
          <p:cNvPr id="129051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/>
              <a:t>Automotive Linux Summit </a:t>
            </a:r>
            <a:r>
              <a:rPr lang="ja-JP" altLang="en-US" sz="3600"/>
              <a:t>概要</a:t>
            </a:r>
          </a:p>
        </p:txBody>
      </p:sp>
      <p:graphicFrame>
        <p:nvGraphicFramePr>
          <p:cNvPr id="129188" name="Group 16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8075907"/>
              </p:ext>
            </p:extLst>
          </p:nvPr>
        </p:nvGraphicFramePr>
        <p:xfrm>
          <a:off x="251520" y="836712"/>
          <a:ext cx="8424936" cy="5613464"/>
        </p:xfrm>
        <a:graphic>
          <a:graphicData uri="http://schemas.openxmlformats.org/drawingml/2006/table">
            <a:tbl>
              <a:tblPr/>
              <a:tblGrid>
                <a:gridCol w="1033780"/>
                <a:gridCol w="1198022"/>
                <a:gridCol w="1152128"/>
                <a:gridCol w="1368152"/>
                <a:gridCol w="1080120"/>
                <a:gridCol w="1152128"/>
                <a:gridCol w="1440606"/>
              </a:tblGrid>
              <a:tr h="1444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日時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1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日間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11/28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日間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9/19(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水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～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20(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木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日間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5/27(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月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～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28(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火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日間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7/1(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火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～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2(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水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日間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6/1(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月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～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2(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火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場所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日本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横浜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イギリス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ゲイドン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日本　東京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イギリス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エジンバラ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日本 東京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日本 東京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参加費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300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ドル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350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ドル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450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ドル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(LCJ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と同時：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ドル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300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ドル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350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ドル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400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ドル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300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ドル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350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ドル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450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ドル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(LCJ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と同時：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ドル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参加者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約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約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150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約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150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約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150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Session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約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件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(4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会場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約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件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(3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会場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約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件</a:t>
                      </a:r>
                      <a:endParaRPr kumimoji="1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(3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会場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その他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会場のスーツ率高い！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HGP創英角ｺﾞｼｯｸUB" pitchFamily="50" charset="-128"/>
                          <a:ea typeface="HGP創英角ｺﾞｼｯｸUB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LCJ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と別日程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(LCJ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と比べて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)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参加者の年齢層高め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124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D165E-EA21-4DB9-B2D7-B1B73B5B09FF}" type="slidenum">
              <a:rPr lang="en-US" altLang="ja-JP"/>
              <a:pPr/>
              <a:t>4</a:t>
            </a:fld>
            <a:endParaRPr lang="en-US" altLang="ja-JP"/>
          </a:p>
        </p:txBody>
      </p:sp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/>
              <a:t>LinuxCon Japan </a:t>
            </a:r>
            <a:r>
              <a:rPr lang="ja-JP" altLang="en-US" sz="3600"/>
              <a:t>概要</a:t>
            </a:r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ja-JP" sz="2800" dirty="0" err="1"/>
              <a:t>LinuxCon</a:t>
            </a:r>
            <a:r>
              <a:rPr lang="en-US" altLang="ja-JP" sz="2800" dirty="0"/>
              <a:t> Japan</a:t>
            </a:r>
            <a:r>
              <a:rPr lang="ja-JP" altLang="en-US" sz="2800" dirty="0"/>
              <a:t>とは？</a:t>
            </a:r>
          </a:p>
          <a:p>
            <a:pPr lvl="1">
              <a:lnSpc>
                <a:spcPct val="80000"/>
              </a:lnSpc>
            </a:pPr>
            <a:r>
              <a:rPr lang="en-US" altLang="ja-JP" sz="2400" dirty="0"/>
              <a:t>Linux</a:t>
            </a:r>
            <a:r>
              <a:rPr lang="ja-JP" altLang="en-US" sz="2400" dirty="0"/>
              <a:t>の技術についての国際技術会議</a:t>
            </a:r>
            <a:r>
              <a:rPr lang="en-US" altLang="ja-JP" sz="2400" dirty="0" smtClean="0"/>
              <a:t>(7</a:t>
            </a:r>
            <a:r>
              <a:rPr lang="ja-JP" altLang="en-US" sz="2400" dirty="0" smtClean="0"/>
              <a:t>回目</a:t>
            </a:r>
            <a:r>
              <a:rPr lang="en-US" altLang="ja-JP" sz="2400" dirty="0" smtClean="0"/>
              <a:t>?)</a:t>
            </a:r>
            <a:endParaRPr lang="en-US" altLang="ja-JP" sz="2400" dirty="0"/>
          </a:p>
          <a:p>
            <a:pPr lvl="2">
              <a:lnSpc>
                <a:spcPct val="80000"/>
              </a:lnSpc>
            </a:pPr>
            <a:r>
              <a:rPr lang="ja-JP" altLang="en-US" sz="2000" dirty="0"/>
              <a:t>エンタープライズ系の</a:t>
            </a:r>
            <a:r>
              <a:rPr lang="en-US" altLang="ja-JP" sz="2000" dirty="0"/>
              <a:t>Linux</a:t>
            </a:r>
            <a:r>
              <a:rPr lang="ja-JP" altLang="en-US" sz="2000" dirty="0"/>
              <a:t>がメイン</a:t>
            </a:r>
          </a:p>
          <a:p>
            <a:pPr lvl="1">
              <a:lnSpc>
                <a:spcPct val="80000"/>
              </a:lnSpc>
            </a:pPr>
            <a:r>
              <a:rPr lang="ja-JP" altLang="en-US" sz="2400" dirty="0"/>
              <a:t>主催は</a:t>
            </a:r>
            <a:r>
              <a:rPr lang="en-US" altLang="ja-JP" sz="2400" dirty="0"/>
              <a:t>The Linux Foundation</a:t>
            </a:r>
          </a:p>
          <a:p>
            <a:pPr lvl="1">
              <a:lnSpc>
                <a:spcPct val="80000"/>
              </a:lnSpc>
            </a:pPr>
            <a:r>
              <a:rPr lang="ja-JP" altLang="en-US" sz="2400" dirty="0"/>
              <a:t>著名な</a:t>
            </a:r>
            <a:r>
              <a:rPr lang="en-US" altLang="ja-JP" sz="2400" dirty="0"/>
              <a:t>Kernel</a:t>
            </a:r>
            <a:r>
              <a:rPr lang="ja-JP" altLang="en-US" sz="2400" dirty="0"/>
              <a:t>メンテナーや、世界中の</a:t>
            </a:r>
            <a:r>
              <a:rPr lang="en-US" altLang="ja-JP" sz="2400" dirty="0"/>
              <a:t>Linux</a:t>
            </a:r>
            <a:r>
              <a:rPr lang="ja-JP" altLang="en-US" sz="2400" dirty="0"/>
              <a:t>技術者が多数参加</a:t>
            </a:r>
          </a:p>
          <a:p>
            <a:pPr>
              <a:lnSpc>
                <a:spcPct val="80000"/>
              </a:lnSpc>
            </a:pPr>
            <a:r>
              <a:rPr lang="ja-JP" altLang="en-US" sz="2800" dirty="0"/>
              <a:t>開催日時</a:t>
            </a:r>
            <a:r>
              <a:rPr lang="ja-JP" altLang="en-US" sz="2800" dirty="0" smtClean="0"/>
              <a:t>：</a:t>
            </a:r>
            <a:r>
              <a:rPr lang="en-US" altLang="ja-JP" sz="2800" dirty="0" smtClean="0"/>
              <a:t>6/3(</a:t>
            </a:r>
            <a:r>
              <a:rPr lang="ja-JP" altLang="en-US" sz="2800" dirty="0"/>
              <a:t>水</a:t>
            </a:r>
            <a:r>
              <a:rPr lang="en-US" altLang="ja-JP" sz="2800" dirty="0"/>
              <a:t>)</a:t>
            </a:r>
            <a:r>
              <a:rPr lang="ja-JP" altLang="en-US" sz="2800" dirty="0" smtClean="0"/>
              <a:t>～</a:t>
            </a:r>
            <a:r>
              <a:rPr lang="en-US" altLang="ja-JP" sz="2800" dirty="0" smtClean="0"/>
              <a:t>5(</a:t>
            </a:r>
            <a:r>
              <a:rPr lang="ja-JP" altLang="en-US" sz="2800" dirty="0"/>
              <a:t>金</a:t>
            </a:r>
            <a:r>
              <a:rPr lang="en-US" altLang="ja-JP" sz="2800" dirty="0"/>
              <a:t>)</a:t>
            </a:r>
            <a:r>
              <a:rPr lang="ja-JP" altLang="en-US" sz="2800" dirty="0"/>
              <a:t>の</a:t>
            </a:r>
            <a:r>
              <a:rPr lang="en-US" altLang="ja-JP" sz="2800" dirty="0"/>
              <a:t>3</a:t>
            </a:r>
            <a:r>
              <a:rPr lang="ja-JP" altLang="en-US" sz="2800" dirty="0"/>
              <a:t>日間</a:t>
            </a:r>
          </a:p>
          <a:p>
            <a:pPr>
              <a:lnSpc>
                <a:spcPct val="80000"/>
              </a:lnSpc>
            </a:pPr>
            <a:r>
              <a:rPr lang="ja-JP" altLang="en-US" sz="2800" dirty="0"/>
              <a:t>場所：椿山荘</a:t>
            </a:r>
            <a:r>
              <a:rPr lang="en-US" altLang="ja-JP" sz="2800" dirty="0"/>
              <a:t>(</a:t>
            </a:r>
            <a:r>
              <a:rPr lang="ja-JP" altLang="en-US" sz="2800" dirty="0"/>
              <a:t>東京</a:t>
            </a:r>
            <a:r>
              <a:rPr lang="en-US" altLang="ja-JP" sz="2800" dirty="0"/>
              <a:t>)</a:t>
            </a:r>
          </a:p>
          <a:p>
            <a:pPr>
              <a:lnSpc>
                <a:spcPct val="80000"/>
              </a:lnSpc>
            </a:pPr>
            <a:r>
              <a:rPr lang="ja-JP" altLang="en-US" sz="2800" dirty="0"/>
              <a:t>参加費：</a:t>
            </a:r>
            <a:r>
              <a:rPr lang="en-US" altLang="ja-JP" sz="2800" dirty="0"/>
              <a:t>300,350,425</a:t>
            </a:r>
            <a:r>
              <a:rPr lang="ja-JP" altLang="en-US" sz="2800" dirty="0"/>
              <a:t>ドル</a:t>
            </a:r>
            <a:r>
              <a:rPr lang="en-US" altLang="ja-JP" sz="1800" dirty="0"/>
              <a:t>(</a:t>
            </a:r>
            <a:r>
              <a:rPr lang="ja-JP" altLang="en-US" sz="1800" dirty="0"/>
              <a:t>差は早期割引有り無し</a:t>
            </a:r>
            <a:r>
              <a:rPr lang="en-US" altLang="ja-JP" sz="1800" dirty="0"/>
              <a:t>)</a:t>
            </a:r>
          </a:p>
          <a:p>
            <a:pPr>
              <a:lnSpc>
                <a:spcPct val="80000"/>
              </a:lnSpc>
            </a:pPr>
            <a:r>
              <a:rPr lang="ja-JP" altLang="en-US" sz="2800" dirty="0"/>
              <a:t>参加者：登録者は</a:t>
            </a:r>
            <a:r>
              <a:rPr lang="en-US" altLang="ja-JP" sz="2800" dirty="0" smtClean="0"/>
              <a:t>600</a:t>
            </a:r>
            <a:r>
              <a:rPr lang="ja-JP" altLang="en-US" sz="2800" dirty="0" smtClean="0"/>
              <a:t>名？</a:t>
            </a:r>
            <a:endParaRPr lang="en-US" altLang="ja-JP" sz="1800" dirty="0"/>
          </a:p>
          <a:p>
            <a:pPr>
              <a:lnSpc>
                <a:spcPct val="80000"/>
              </a:lnSpc>
            </a:pPr>
            <a:r>
              <a:rPr lang="en-US" altLang="ja-JP" sz="2800" dirty="0"/>
              <a:t>Keynote</a:t>
            </a:r>
            <a:r>
              <a:rPr lang="ja-JP" altLang="en-US" sz="2800" dirty="0" err="1"/>
              <a:t>，</a:t>
            </a:r>
            <a:r>
              <a:rPr lang="en-US" altLang="ja-JP" sz="2800" dirty="0"/>
              <a:t>Session</a:t>
            </a:r>
          </a:p>
          <a:p>
            <a:pPr lvl="1">
              <a:lnSpc>
                <a:spcPct val="80000"/>
              </a:lnSpc>
            </a:pPr>
            <a:r>
              <a:rPr lang="en-US" altLang="ja-JP" sz="2400" dirty="0"/>
              <a:t>Keynote</a:t>
            </a:r>
            <a:r>
              <a:rPr lang="ja-JP" altLang="en-US" sz="2400" dirty="0" smtClean="0"/>
              <a:t>は</a:t>
            </a:r>
            <a:r>
              <a:rPr lang="en-US" altLang="ja-JP" sz="2400" dirty="0" smtClean="0"/>
              <a:t>8</a:t>
            </a:r>
            <a:r>
              <a:rPr lang="ja-JP" altLang="en-US" sz="2400" dirty="0" smtClean="0"/>
              <a:t>個</a:t>
            </a:r>
            <a:r>
              <a:rPr lang="ja-JP" altLang="en-US" sz="2400" dirty="0"/>
              <a:t>，</a:t>
            </a:r>
            <a:r>
              <a:rPr lang="en-US" altLang="ja-JP" sz="2400" dirty="0"/>
              <a:t>Session</a:t>
            </a:r>
            <a:r>
              <a:rPr lang="ja-JP" altLang="en-US" sz="2400" dirty="0"/>
              <a:t>は</a:t>
            </a:r>
            <a:r>
              <a:rPr lang="en-US" altLang="ja-JP" sz="2400" dirty="0"/>
              <a:t>6</a:t>
            </a:r>
            <a:r>
              <a:rPr lang="ja-JP" altLang="en-US" sz="2400" dirty="0"/>
              <a:t>～</a:t>
            </a:r>
            <a:r>
              <a:rPr lang="en-US" altLang="ja-JP" sz="2400" dirty="0"/>
              <a:t>7</a:t>
            </a:r>
            <a:r>
              <a:rPr lang="ja-JP" altLang="en-US" sz="2400" dirty="0"/>
              <a:t>会場同時開催，</a:t>
            </a:r>
            <a:r>
              <a:rPr lang="en-US" altLang="ja-JP" sz="2400" dirty="0"/>
              <a:t>3</a:t>
            </a:r>
            <a:r>
              <a:rPr lang="ja-JP" altLang="en-US" sz="2400" dirty="0"/>
              <a:t>日間</a:t>
            </a:r>
            <a:r>
              <a:rPr lang="ja-JP" altLang="en-US" sz="2400" dirty="0" smtClean="0"/>
              <a:t>で</a:t>
            </a:r>
            <a:r>
              <a:rPr lang="en-US" altLang="ja-JP" sz="2400" dirty="0" smtClean="0"/>
              <a:t>80</a:t>
            </a:r>
            <a:r>
              <a:rPr lang="ja-JP" altLang="en-US" sz="2400" dirty="0" smtClean="0"/>
              <a:t>～</a:t>
            </a:r>
            <a:r>
              <a:rPr lang="en-US" altLang="ja-JP" sz="2400" dirty="0" smtClean="0"/>
              <a:t>100</a:t>
            </a:r>
            <a:r>
              <a:rPr lang="ja-JP" altLang="en-US" sz="2400" dirty="0" smtClean="0"/>
              <a:t>個</a:t>
            </a:r>
            <a:endParaRPr lang="ja-JP" altLang="en-US" sz="2400" dirty="0"/>
          </a:p>
          <a:p>
            <a:pPr lvl="1">
              <a:lnSpc>
                <a:spcPct val="80000"/>
              </a:lnSpc>
            </a:pPr>
            <a:r>
              <a:rPr lang="en-US" altLang="ja-JP" sz="2400" dirty="0" err="1"/>
              <a:t>CloudOpen</a:t>
            </a:r>
            <a:r>
              <a:rPr lang="en-US" altLang="ja-JP" sz="2400" dirty="0"/>
              <a:t> Japan</a:t>
            </a:r>
            <a:r>
              <a:rPr lang="ja-JP" altLang="en-US" sz="2400" dirty="0"/>
              <a:t>イベント共催。実態は</a:t>
            </a:r>
            <a:r>
              <a:rPr lang="en-US" altLang="ja-JP" sz="2400" dirty="0"/>
              <a:t>1,2</a:t>
            </a:r>
            <a:r>
              <a:rPr lang="ja-JP" altLang="en-US" sz="2400" dirty="0"/>
              <a:t>会場の</a:t>
            </a:r>
            <a:r>
              <a:rPr lang="en-US" altLang="ja-JP" sz="2400" dirty="0"/>
              <a:t>Session</a:t>
            </a:r>
            <a:r>
              <a:rPr lang="ja-JP" altLang="en-US" sz="2400" dirty="0"/>
              <a:t>が</a:t>
            </a:r>
            <a:r>
              <a:rPr lang="en-US" altLang="ja-JP" sz="2400" dirty="0"/>
              <a:t>Cloud</a:t>
            </a:r>
            <a:r>
              <a:rPr lang="ja-JP" altLang="en-US" sz="2400" dirty="0"/>
              <a:t>枠</a:t>
            </a:r>
          </a:p>
        </p:txBody>
      </p:sp>
    </p:spTree>
    <p:extLst>
      <p:ext uri="{BB962C8B-B14F-4D97-AF65-F5344CB8AC3E}">
        <p14:creationId xmlns:p14="http://schemas.microsoft.com/office/powerpoint/2010/main" val="338466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スポンサー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5</a:t>
            </a:fld>
            <a:endParaRPr lang="en-US" altLang="ja-JP"/>
          </a:p>
        </p:txBody>
      </p:sp>
      <p:pic>
        <p:nvPicPr>
          <p:cNvPr id="3075" name="Picture 3" descr="C:\Users\skato\work\work_OSS\20150601-02_AutomotiveLinuxSummit\photos\P1150728sponso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80728"/>
            <a:ext cx="5892800" cy="412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skato\work\work_OSS\20150603-05_LinuxConJapan\photos_2\DSC_14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90190" y="2263214"/>
            <a:ext cx="7300123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224186" y="1196752"/>
            <a:ext cx="1074333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latin typeface="Arial Black" panose="020B0A040201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rPr>
              <a:t>ALS</a:t>
            </a:r>
            <a:endParaRPr kumimoji="1" lang="ja-JP" altLang="en-US" sz="3200" dirty="0">
              <a:latin typeface="Arial Black" panose="020B0A04020102020204" pitchFamily="34" charset="0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788023" y="688340"/>
            <a:ext cx="3788473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200" dirty="0" err="1" smtClean="0">
                <a:latin typeface="Arial Black" panose="020B0A040201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rPr>
              <a:t>LinuxCon</a:t>
            </a:r>
            <a:r>
              <a:rPr kumimoji="1" lang="en-US" altLang="ja-JP" sz="3200" dirty="0" smtClean="0">
                <a:latin typeface="Arial Black" panose="020B0A040201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rPr>
              <a:t> Japan</a:t>
            </a:r>
            <a:endParaRPr kumimoji="1" lang="ja-JP" altLang="en-US" sz="3200" dirty="0">
              <a:latin typeface="Arial Black" panose="020B0A04020102020204" pitchFamily="34" charset="0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090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72596-C00F-4793-B385-3163D22D36B5}" type="slidenum">
              <a:rPr lang="en-US" altLang="ja-JP"/>
              <a:pPr/>
              <a:t>6</a:t>
            </a:fld>
            <a:endParaRPr lang="en-US" altLang="ja-JP"/>
          </a:p>
        </p:txBody>
      </p:sp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dirty="0" smtClean="0">
                <a:latin typeface="Arial Black" pitchFamily="34" charset="0"/>
              </a:rPr>
              <a:t>Session Table</a:t>
            </a:r>
            <a:endParaRPr lang="ja-JP" altLang="en-US" sz="3600" dirty="0">
              <a:latin typeface="Arial Black" pitchFamily="34" charset="0"/>
            </a:endParaRPr>
          </a:p>
        </p:txBody>
      </p:sp>
      <p:pic>
        <p:nvPicPr>
          <p:cNvPr id="2050" name="Picture 2" descr="C:\Users\skato\work\work_OSS\20150603-05_LinuxConJapan\photos_2\DSC_14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592" y="736698"/>
            <a:ext cx="10679812" cy="6004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7</a:t>
            </a:fld>
            <a:endParaRPr lang="en-US" altLang="ja-JP"/>
          </a:p>
        </p:txBody>
      </p:sp>
      <p:pic>
        <p:nvPicPr>
          <p:cNvPr id="9218" name="Picture 2" descr="C:\Users\skato\work\work_OSS\20150603-05_LinuxConJapan\photos_2\143468485389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980728"/>
            <a:ext cx="9334500" cy="524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018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4ADD5-6445-4496-A411-6C9868D43CCC}" type="slidenum">
              <a:rPr lang="en-US" altLang="ja-JP"/>
              <a:pPr/>
              <a:t>8</a:t>
            </a:fld>
            <a:endParaRPr lang="en-US" altLang="ja-JP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600">
                <a:latin typeface="Arial Black" pitchFamily="34" charset="0"/>
              </a:rPr>
              <a:t>目次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568630" cy="5761038"/>
          </a:xfrm>
        </p:spPr>
        <p:txBody>
          <a:bodyPr/>
          <a:lstStyle/>
          <a:p>
            <a:r>
              <a:rPr lang="en-US" altLang="ja-JP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Automotive</a:t>
            </a:r>
            <a:r>
              <a:rPr lang="ja-JP" altLang="en-US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 </a:t>
            </a:r>
            <a:r>
              <a:rPr lang="en-US" altLang="ja-JP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Linux</a:t>
            </a:r>
            <a:r>
              <a:rPr lang="ja-JP" altLang="en-US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 </a:t>
            </a:r>
            <a:r>
              <a:rPr lang="en-US" altLang="ja-JP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Summit</a:t>
            </a:r>
            <a:r>
              <a:rPr lang="ja-JP" altLang="en-US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 </a:t>
            </a:r>
            <a:r>
              <a:rPr lang="en-US" altLang="ja-JP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(ALS) </a:t>
            </a:r>
            <a:r>
              <a:rPr lang="ja-JP" altLang="en-US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概要</a:t>
            </a:r>
          </a:p>
          <a:p>
            <a:r>
              <a:rPr lang="en-US" altLang="ja-JP" dirty="0" err="1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LinuxCon</a:t>
            </a:r>
            <a:r>
              <a:rPr lang="en-US" altLang="ja-JP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 Japan</a:t>
            </a:r>
            <a:r>
              <a:rPr lang="ja-JP" altLang="en-US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 </a:t>
            </a:r>
            <a:r>
              <a:rPr lang="en-US" altLang="ja-JP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(LCJ) </a:t>
            </a:r>
            <a:r>
              <a:rPr lang="ja-JP" altLang="en-US" dirty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概要</a:t>
            </a:r>
          </a:p>
          <a:p>
            <a:r>
              <a:rPr lang="ja-JP" altLang="en-US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会場</a:t>
            </a:r>
            <a:r>
              <a:rPr lang="ja-JP" altLang="en-US" dirty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の</a:t>
            </a:r>
            <a:r>
              <a:rPr lang="ja-JP" altLang="en-US" dirty="0" smtClean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様子など</a:t>
            </a:r>
            <a:endParaRPr lang="ja-JP" altLang="en-US" dirty="0">
              <a:solidFill>
                <a:schemeClr val="bg1">
                  <a:lumMod val="85000"/>
                </a:schemeClr>
              </a:solidFill>
              <a:latin typeface="Arial Black" pitchFamily="34" charset="0"/>
            </a:endParaRPr>
          </a:p>
          <a:p>
            <a:r>
              <a:rPr lang="en-US" altLang="ja-JP" dirty="0" smtClean="0">
                <a:latin typeface="Arial Black" pitchFamily="34" charset="0"/>
              </a:rPr>
              <a:t>ALS2015</a:t>
            </a:r>
            <a:r>
              <a:rPr lang="ja-JP" altLang="en-US" dirty="0" smtClean="0">
                <a:latin typeface="Arial Black" pitchFamily="34" charset="0"/>
              </a:rPr>
              <a:t>・</a:t>
            </a:r>
            <a:r>
              <a:rPr lang="en-US" altLang="ja-JP" dirty="0" smtClean="0">
                <a:latin typeface="Arial Black" pitchFamily="34" charset="0"/>
              </a:rPr>
              <a:t>LCJ2015</a:t>
            </a:r>
            <a:endParaRPr lang="en-US" altLang="ja-JP" dirty="0">
              <a:latin typeface="Arial Black" pitchFamily="34" charset="0"/>
            </a:endParaRPr>
          </a:p>
          <a:p>
            <a:pPr lvl="1"/>
            <a:r>
              <a:rPr lang="en-US" altLang="ja-JP" dirty="0">
                <a:latin typeface="Arial Black" pitchFamily="34" charset="0"/>
              </a:rPr>
              <a:t>Keynote Report</a:t>
            </a:r>
          </a:p>
          <a:p>
            <a:pPr lvl="1"/>
            <a:r>
              <a:rPr lang="en-US" altLang="ja-JP" dirty="0">
                <a:latin typeface="Arial Black" pitchFamily="34" charset="0"/>
              </a:rPr>
              <a:t>Session Report (</a:t>
            </a:r>
            <a:r>
              <a:rPr lang="ja-JP" altLang="en-US" dirty="0">
                <a:latin typeface="Arial Black" pitchFamily="34" charset="0"/>
              </a:rPr>
              <a:t>抜粋</a:t>
            </a:r>
            <a:r>
              <a:rPr lang="en-US" altLang="ja-JP" dirty="0">
                <a:latin typeface="Arial Black" pitchFamily="34" charset="0"/>
              </a:rPr>
              <a:t>)</a:t>
            </a:r>
          </a:p>
          <a:p>
            <a:r>
              <a:rPr lang="ja-JP" altLang="en-US" dirty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その他</a:t>
            </a:r>
          </a:p>
        </p:txBody>
      </p:sp>
    </p:spTree>
    <p:extLst>
      <p:ext uri="{BB962C8B-B14F-4D97-AF65-F5344CB8AC3E}">
        <p14:creationId xmlns:p14="http://schemas.microsoft.com/office/powerpoint/2010/main" val="344881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ALS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Keynote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ja-JP" dirty="0">
                <a:solidFill>
                  <a:srgbClr val="0070C0"/>
                </a:solidFill>
              </a:rPr>
              <a:t>State of </a:t>
            </a:r>
            <a:r>
              <a:rPr lang="en-US" altLang="ja-JP" dirty="0" smtClean="0">
                <a:solidFill>
                  <a:srgbClr val="0070C0"/>
                </a:solidFill>
              </a:rPr>
              <a:t>AGL</a:t>
            </a:r>
          </a:p>
          <a:p>
            <a:pPr lvl="1"/>
            <a:r>
              <a:rPr lang="en-US" altLang="ja-JP" dirty="0" smtClean="0"/>
              <a:t>Dan </a:t>
            </a:r>
            <a:r>
              <a:rPr lang="en-US" altLang="ja-JP" dirty="0"/>
              <a:t>Cauchy, General Manager, Automotive, The Linux Foundation</a:t>
            </a:r>
          </a:p>
          <a:p>
            <a:r>
              <a:rPr lang="en-US" altLang="ja-JP" dirty="0" smtClean="0">
                <a:solidFill>
                  <a:srgbClr val="0070C0"/>
                </a:solidFill>
              </a:rPr>
              <a:t>Unified </a:t>
            </a:r>
            <a:r>
              <a:rPr lang="en-US" altLang="ja-JP" dirty="0">
                <a:solidFill>
                  <a:srgbClr val="0070C0"/>
                </a:solidFill>
              </a:rPr>
              <a:t>Automotive Software Code Base for IVI and Connected </a:t>
            </a:r>
            <a:r>
              <a:rPr lang="en-US" altLang="ja-JP" dirty="0" smtClean="0">
                <a:solidFill>
                  <a:srgbClr val="0070C0"/>
                </a:solidFill>
              </a:rPr>
              <a:t>Vehicles</a:t>
            </a:r>
          </a:p>
          <a:p>
            <a:pPr lvl="1"/>
            <a:r>
              <a:rPr lang="en-US" altLang="ja-JP" dirty="0" smtClean="0"/>
              <a:t>Ken-</a:t>
            </a:r>
            <a:r>
              <a:rPr lang="en-US" altLang="ja-JP" dirty="0" err="1" smtClean="0"/>
              <a:t>ichi</a:t>
            </a:r>
            <a:r>
              <a:rPr lang="en-US" altLang="ja-JP" dirty="0" smtClean="0"/>
              <a:t> </a:t>
            </a:r>
            <a:r>
              <a:rPr lang="en-US" altLang="ja-JP" dirty="0"/>
              <a:t>Murata, General Manager, BR Connected Strategy and Planning, Toyota Motor Corporation</a:t>
            </a:r>
          </a:p>
          <a:p>
            <a:r>
              <a:rPr lang="en-US" altLang="ja-JP" dirty="0" smtClean="0">
                <a:solidFill>
                  <a:srgbClr val="0070C0"/>
                </a:solidFill>
              </a:rPr>
              <a:t>The </a:t>
            </a:r>
            <a:r>
              <a:rPr lang="en-US" altLang="ja-JP" dirty="0">
                <a:solidFill>
                  <a:srgbClr val="0070C0"/>
                </a:solidFill>
              </a:rPr>
              <a:t>2nd stage - Open Innovation in the Automotive Ecosystem with Open Source </a:t>
            </a:r>
            <a:r>
              <a:rPr lang="en-US" altLang="ja-JP" dirty="0" smtClean="0">
                <a:solidFill>
                  <a:srgbClr val="0070C0"/>
                </a:solidFill>
              </a:rPr>
              <a:t>Community</a:t>
            </a:r>
          </a:p>
          <a:p>
            <a:pPr lvl="1"/>
            <a:r>
              <a:rPr lang="en-US" altLang="ja-JP" dirty="0" err="1" smtClean="0"/>
              <a:t>Masashige</a:t>
            </a:r>
            <a:r>
              <a:rPr lang="en-US" altLang="ja-JP" dirty="0" smtClean="0"/>
              <a:t> </a:t>
            </a:r>
            <a:r>
              <a:rPr lang="en-US" altLang="ja-JP" dirty="0" err="1"/>
              <a:t>Mizuyama</a:t>
            </a:r>
            <a:r>
              <a:rPr lang="en-US" altLang="ja-JP" dirty="0"/>
              <a:t>, CTO of Automotive Infotainment Systems, Panasonic</a:t>
            </a:r>
          </a:p>
          <a:p>
            <a:r>
              <a:rPr lang="en-US" altLang="ja-JP" dirty="0" smtClean="0">
                <a:solidFill>
                  <a:srgbClr val="0070C0"/>
                </a:solidFill>
              </a:rPr>
              <a:t>The </a:t>
            </a:r>
            <a:r>
              <a:rPr lang="en-US" altLang="ja-JP" dirty="0">
                <a:solidFill>
                  <a:srgbClr val="0070C0"/>
                </a:solidFill>
              </a:rPr>
              <a:t>Battle of Efficiency - How Can We Improve Experience for New Drivers and </a:t>
            </a:r>
            <a:r>
              <a:rPr lang="en-US" altLang="ja-JP" dirty="0" smtClean="0">
                <a:solidFill>
                  <a:srgbClr val="0070C0"/>
                </a:solidFill>
              </a:rPr>
              <a:t>Passengers</a:t>
            </a:r>
          </a:p>
          <a:p>
            <a:pPr lvl="1"/>
            <a:r>
              <a:rPr lang="en-US" altLang="ja-JP" dirty="0" err="1" smtClean="0"/>
              <a:t>Hisao</a:t>
            </a:r>
            <a:r>
              <a:rPr lang="en-US" altLang="ja-JP" dirty="0" smtClean="0"/>
              <a:t> </a:t>
            </a:r>
            <a:r>
              <a:rPr lang="en-US" altLang="ja-JP" dirty="0" err="1"/>
              <a:t>Munakata</a:t>
            </a:r>
            <a:r>
              <a:rPr lang="en-US" altLang="ja-JP" dirty="0"/>
              <a:t>, Executive Manager, </a:t>
            </a:r>
            <a:r>
              <a:rPr lang="en-US" altLang="ja-JP" dirty="0" err="1"/>
              <a:t>Renesas</a:t>
            </a:r>
            <a:endParaRPr lang="en-US" altLang="ja-JP" dirty="0"/>
          </a:p>
          <a:p>
            <a:r>
              <a:rPr lang="en-US" altLang="ja-JP" dirty="0" smtClean="0">
                <a:solidFill>
                  <a:srgbClr val="0070C0"/>
                </a:solidFill>
              </a:rPr>
              <a:t>Embedding </a:t>
            </a:r>
            <a:r>
              <a:rPr lang="en-US" altLang="ja-JP" dirty="0">
                <a:solidFill>
                  <a:srgbClr val="0070C0"/>
                </a:solidFill>
              </a:rPr>
              <a:t>Openness in the Connected </a:t>
            </a:r>
            <a:r>
              <a:rPr lang="en-US" altLang="ja-JP" dirty="0" smtClean="0">
                <a:solidFill>
                  <a:srgbClr val="0070C0"/>
                </a:solidFill>
              </a:rPr>
              <a:t>Car</a:t>
            </a:r>
          </a:p>
          <a:p>
            <a:pPr lvl="1"/>
            <a:r>
              <a:rPr lang="en-US" altLang="ja-JP" dirty="0" smtClean="0"/>
              <a:t>Matt </a:t>
            </a:r>
            <a:r>
              <a:rPr lang="en-US" altLang="ja-JP" dirty="0"/>
              <a:t>Jones, Senior Infotainment Specialist, Jaguar Land Rover and GENIVI President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CD0E-DECE-4CFE-BC7B-C4C9614BF565}" type="slidenum">
              <a:rPr lang="en-US" altLang="ja-JP" smtClean="0"/>
              <a:pPr/>
              <a:t>9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6489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標準デザイン">
  <a:themeElements>
    <a:clrScheme name="1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15180</TotalTime>
  <Words>1644</Words>
  <Application>Microsoft Office PowerPoint</Application>
  <PresentationFormat>画面に合わせる (4:3)</PresentationFormat>
  <Paragraphs>293</Paragraphs>
  <Slides>29</Slides>
  <Notes>7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30" baseType="lpstr">
      <vt:lpstr>1_標準デザイン</vt:lpstr>
      <vt:lpstr>Automotive Linux Summit 2015 LinuxCon Japan 2015 Report</vt:lpstr>
      <vt:lpstr>目次</vt:lpstr>
      <vt:lpstr>Automotive Linux Summit 概要</vt:lpstr>
      <vt:lpstr>LinuxCon Japan 概要</vt:lpstr>
      <vt:lpstr>スポンサー</vt:lpstr>
      <vt:lpstr>Session Table</vt:lpstr>
      <vt:lpstr>PowerPoint プレゼンテーション</vt:lpstr>
      <vt:lpstr>目次</vt:lpstr>
      <vt:lpstr>ALS Keynote</vt:lpstr>
      <vt:lpstr>ALS Keynote</vt:lpstr>
      <vt:lpstr>ALS Keynote</vt:lpstr>
      <vt:lpstr>ALS Keynote</vt:lpstr>
      <vt:lpstr>LCJ Keynote</vt:lpstr>
      <vt:lpstr>LCJ Keynote</vt:lpstr>
      <vt:lpstr>LCJ Keynote</vt:lpstr>
      <vt:lpstr>LCJ Keynote</vt:lpstr>
      <vt:lpstr>LCJ Keynote</vt:lpstr>
      <vt:lpstr>LCJ Keynote</vt:lpstr>
      <vt:lpstr>LCJ Keynote</vt:lpstr>
      <vt:lpstr>LCJ Keynote</vt:lpstr>
      <vt:lpstr>LCJ Session</vt:lpstr>
      <vt:lpstr>PowerPoint プレゼンテーション</vt:lpstr>
      <vt:lpstr>2015/06/19 13時(JST)</vt:lpstr>
      <vt:lpstr>各Sessionで印象に残ったもの</vt:lpstr>
      <vt:lpstr>各Sessionで印象に残ったもの</vt:lpstr>
      <vt:lpstr>目次</vt:lpstr>
      <vt:lpstr>PowerPoint プレゼンテーション</vt:lpstr>
      <vt:lpstr>PowerPoint プレゼンテーション</vt:lpstr>
      <vt:lpstr>PowerPoint プレゼンテーション</vt:lpstr>
    </vt:vector>
  </TitlesOfParts>
  <Company>Panasonic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ELC2010_Report</dc:title>
  <dc:creator>Shinsuke Kato</dc:creator>
  <cp:lastModifiedBy>skato</cp:lastModifiedBy>
  <cp:revision>294</cp:revision>
  <dcterms:created xsi:type="dcterms:W3CDTF">2010-03-23T05:55:06Z</dcterms:created>
  <dcterms:modified xsi:type="dcterms:W3CDTF">2015-06-19T05:54:38Z</dcterms:modified>
</cp:coreProperties>
</file>